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84" r:id="rId2"/>
    <p:sldId id="257" r:id="rId3"/>
    <p:sldId id="285" r:id="rId4"/>
    <p:sldId id="271" r:id="rId5"/>
    <p:sldId id="286" r:id="rId6"/>
    <p:sldId id="276" r:id="rId7"/>
    <p:sldId id="287" r:id="rId8"/>
    <p:sldId id="275" r:id="rId9"/>
    <p:sldId id="277" r:id="rId10"/>
    <p:sldId id="278" r:id="rId11"/>
    <p:sldId id="288" r:id="rId12"/>
    <p:sldId id="282" r:id="rId13"/>
    <p:sldId id="279" r:id="rId14"/>
    <p:sldId id="280" r:id="rId15"/>
  </p:sldIdLst>
  <p:sldSz cx="9144000" cy="6858000" type="screen4x3"/>
  <p:notesSz cx="9926638" cy="6797675"/>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141"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lücke-Arens, Petra" initials="GP" lastIdx="13" clrIdx="0">
    <p:extLst>
      <p:ext uri="{19B8F6BF-5375-455C-9EA6-DF929625EA0E}">
        <p15:presenceInfo xmlns:p15="http://schemas.microsoft.com/office/powerpoint/2012/main" userId="S-1-5-21-3402892846-2621056126-900971723-80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Designformatvorlage 2 - Akz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29" autoAdjust="0"/>
  </p:normalViewPr>
  <p:slideViewPr>
    <p:cSldViewPr snapToGrid="0" snapToObjects="1" showGuides="1">
      <p:cViewPr varScale="1">
        <p:scale>
          <a:sx n="113" d="100"/>
          <a:sy n="113" d="100"/>
        </p:scale>
        <p:origin x="1176" y="114"/>
      </p:cViewPr>
      <p:guideLst>
        <p:guide orient="horz"/>
        <p:guide pos="5759"/>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9" d="100"/>
          <a:sy n="89" d="100"/>
        </p:scale>
        <p:origin x="1795" y="72"/>
      </p:cViewPr>
      <p:guideLst>
        <p:guide orient="horz" pos="2141"/>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1"/>
            <a:ext cx="4301543" cy="339884"/>
          </a:xfrm>
          <a:prstGeom prst="rect">
            <a:avLst/>
          </a:prstGeom>
        </p:spPr>
        <p:txBody>
          <a:bodyPr vert="horz" lIns="91431" tIns="45715" rIns="91431" bIns="45715" rtlCol="0"/>
          <a:lstStyle>
            <a:lvl1pPr algn="l">
              <a:defRPr sz="1200"/>
            </a:lvl1pPr>
          </a:lstStyle>
          <a:p>
            <a:endParaRPr lang="de-DE"/>
          </a:p>
        </p:txBody>
      </p:sp>
      <p:sp>
        <p:nvSpPr>
          <p:cNvPr id="3" name="Datumsplatzhalter 2"/>
          <p:cNvSpPr>
            <a:spLocks noGrp="1"/>
          </p:cNvSpPr>
          <p:nvPr>
            <p:ph type="dt" sz="quarter" idx="1"/>
          </p:nvPr>
        </p:nvSpPr>
        <p:spPr>
          <a:xfrm>
            <a:off x="5622802" y="1"/>
            <a:ext cx="4301543" cy="339884"/>
          </a:xfrm>
          <a:prstGeom prst="rect">
            <a:avLst/>
          </a:prstGeom>
        </p:spPr>
        <p:txBody>
          <a:bodyPr vert="horz" lIns="91431" tIns="45715" rIns="91431" bIns="45715" rtlCol="0"/>
          <a:lstStyle>
            <a:lvl1pPr algn="r">
              <a:defRPr sz="1200"/>
            </a:lvl1pPr>
          </a:lstStyle>
          <a:p>
            <a:endParaRPr lang="de-DE"/>
          </a:p>
        </p:txBody>
      </p:sp>
      <p:sp>
        <p:nvSpPr>
          <p:cNvPr id="4" name="Fußzeilenplatzhalter 3"/>
          <p:cNvSpPr>
            <a:spLocks noGrp="1"/>
          </p:cNvSpPr>
          <p:nvPr>
            <p:ph type="ftr" sz="quarter" idx="2"/>
          </p:nvPr>
        </p:nvSpPr>
        <p:spPr>
          <a:xfrm>
            <a:off x="4" y="6456612"/>
            <a:ext cx="4301543" cy="339884"/>
          </a:xfrm>
          <a:prstGeom prst="rect">
            <a:avLst/>
          </a:prstGeom>
        </p:spPr>
        <p:txBody>
          <a:bodyPr vert="horz" lIns="91431" tIns="45715" rIns="91431" bIns="45715" rtlCol="0" anchor="b"/>
          <a:lstStyle>
            <a:lvl1pPr algn="l">
              <a:defRPr sz="1200"/>
            </a:lvl1pPr>
          </a:lstStyle>
          <a:p>
            <a:endParaRPr lang="de-DE"/>
          </a:p>
        </p:txBody>
      </p:sp>
      <p:sp>
        <p:nvSpPr>
          <p:cNvPr id="5" name="Foliennummernplatzhalter 4"/>
          <p:cNvSpPr>
            <a:spLocks noGrp="1"/>
          </p:cNvSpPr>
          <p:nvPr>
            <p:ph type="sldNum" sz="quarter" idx="3"/>
          </p:nvPr>
        </p:nvSpPr>
        <p:spPr>
          <a:xfrm>
            <a:off x="5622802" y="6456612"/>
            <a:ext cx="4301543" cy="339884"/>
          </a:xfrm>
          <a:prstGeom prst="rect">
            <a:avLst/>
          </a:prstGeom>
        </p:spPr>
        <p:txBody>
          <a:bodyPr vert="horz" lIns="91431" tIns="45715" rIns="91431" bIns="45715" rtlCol="0" anchor="b"/>
          <a:lstStyle>
            <a:lvl1pPr algn="r">
              <a:defRPr sz="1200"/>
            </a:lvl1pPr>
          </a:lstStyle>
          <a:p>
            <a:fld id="{8F276BE0-8170-1040-A39C-D0B6F13DFAAF}" type="slidenum">
              <a:rPr lang="de-DE" smtClean="0"/>
              <a:t>‹Nr.›</a:t>
            </a:fld>
            <a:endParaRPr lang="de-DE"/>
          </a:p>
        </p:txBody>
      </p:sp>
    </p:spTree>
    <p:extLst>
      <p:ext uri="{BB962C8B-B14F-4D97-AF65-F5344CB8AC3E}">
        <p14:creationId xmlns:p14="http://schemas.microsoft.com/office/powerpoint/2010/main" val="2119526132"/>
      </p:ext>
    </p:extLst>
  </p:cSld>
  <p:clrMap bg1="lt1" tx1="dk1" bg2="lt2" tx2="dk2" accent1="accent1" accent2="accent2" accent3="accent3" accent4="accent4" accent5="accent5" accent6="accent6" hlink="hlink" folHlink="folHlink"/>
  <p:hf sldNum="0"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4" y="1"/>
            <a:ext cx="4301543" cy="339884"/>
          </a:xfrm>
          <a:prstGeom prst="rect">
            <a:avLst/>
          </a:prstGeom>
        </p:spPr>
        <p:txBody>
          <a:bodyPr vert="horz" lIns="91431" tIns="45715" rIns="91431" bIns="45715" rtlCol="0"/>
          <a:lstStyle>
            <a:lvl1pPr algn="l">
              <a:defRPr sz="1200"/>
            </a:lvl1pPr>
          </a:lstStyle>
          <a:p>
            <a:endParaRPr lang="de-DE"/>
          </a:p>
        </p:txBody>
      </p:sp>
      <p:sp>
        <p:nvSpPr>
          <p:cNvPr id="3" name="Datumsplatzhalter 2"/>
          <p:cNvSpPr>
            <a:spLocks noGrp="1"/>
          </p:cNvSpPr>
          <p:nvPr>
            <p:ph type="dt" idx="1"/>
          </p:nvPr>
        </p:nvSpPr>
        <p:spPr>
          <a:xfrm>
            <a:off x="5622802" y="1"/>
            <a:ext cx="4301543" cy="339884"/>
          </a:xfrm>
          <a:prstGeom prst="rect">
            <a:avLst/>
          </a:prstGeom>
        </p:spPr>
        <p:txBody>
          <a:bodyPr vert="horz" lIns="91431" tIns="45715" rIns="91431" bIns="45715" rtlCol="0"/>
          <a:lstStyle>
            <a:lvl1pPr algn="r">
              <a:defRPr sz="1200"/>
            </a:lvl1pPr>
          </a:lstStyle>
          <a:p>
            <a:endParaRPr lang="de-DE"/>
          </a:p>
        </p:txBody>
      </p:sp>
      <p:sp>
        <p:nvSpPr>
          <p:cNvPr id="4" name="Folienbildplatzhalt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31" tIns="45715" rIns="91431" bIns="45715" rtlCol="0" anchor="ctr"/>
          <a:lstStyle/>
          <a:p>
            <a:endParaRPr lang="de-DE"/>
          </a:p>
        </p:txBody>
      </p:sp>
      <p:sp>
        <p:nvSpPr>
          <p:cNvPr id="5" name="Notizenplatzhalter 4"/>
          <p:cNvSpPr>
            <a:spLocks noGrp="1"/>
          </p:cNvSpPr>
          <p:nvPr>
            <p:ph type="body" sz="quarter" idx="3"/>
          </p:nvPr>
        </p:nvSpPr>
        <p:spPr>
          <a:xfrm>
            <a:off x="992665" y="3228896"/>
            <a:ext cx="7941310" cy="3058954"/>
          </a:xfrm>
          <a:prstGeom prst="rect">
            <a:avLst/>
          </a:prstGeom>
        </p:spPr>
        <p:txBody>
          <a:bodyPr vert="horz" lIns="91431" tIns="45715" rIns="91431" bIns="45715"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4" y="6456612"/>
            <a:ext cx="4301543" cy="339884"/>
          </a:xfrm>
          <a:prstGeom prst="rect">
            <a:avLst/>
          </a:prstGeom>
        </p:spPr>
        <p:txBody>
          <a:bodyPr vert="horz" lIns="91431" tIns="45715" rIns="91431" bIns="45715" rtlCol="0" anchor="b"/>
          <a:lstStyle>
            <a:lvl1pPr algn="l">
              <a:defRPr sz="1200"/>
            </a:lvl1pPr>
          </a:lstStyle>
          <a:p>
            <a:endParaRPr lang="de-DE"/>
          </a:p>
        </p:txBody>
      </p:sp>
      <p:sp>
        <p:nvSpPr>
          <p:cNvPr id="7" name="Foliennummernplatzhalter 6"/>
          <p:cNvSpPr>
            <a:spLocks noGrp="1"/>
          </p:cNvSpPr>
          <p:nvPr>
            <p:ph type="sldNum" sz="quarter" idx="5"/>
          </p:nvPr>
        </p:nvSpPr>
        <p:spPr>
          <a:xfrm>
            <a:off x="5622802" y="6456612"/>
            <a:ext cx="4301543" cy="339884"/>
          </a:xfrm>
          <a:prstGeom prst="rect">
            <a:avLst/>
          </a:prstGeom>
        </p:spPr>
        <p:txBody>
          <a:bodyPr vert="horz" lIns="91431" tIns="45715" rIns="91431" bIns="45715" rtlCol="0" anchor="b"/>
          <a:lstStyle>
            <a:lvl1pPr algn="r">
              <a:defRPr sz="1200"/>
            </a:lvl1pPr>
          </a:lstStyle>
          <a:p>
            <a:fld id="{20BD52F4-00DF-4D48-8A1C-810EADFB13A9}" type="slidenum">
              <a:rPr lang="de-DE" smtClean="0"/>
              <a:t>‹Nr.›</a:t>
            </a:fld>
            <a:endParaRPr lang="de-DE"/>
          </a:p>
        </p:txBody>
      </p:sp>
    </p:spTree>
    <p:extLst>
      <p:ext uri="{BB962C8B-B14F-4D97-AF65-F5344CB8AC3E}">
        <p14:creationId xmlns:p14="http://schemas.microsoft.com/office/powerpoint/2010/main" val="1503916849"/>
      </p:ext>
    </p:extLst>
  </p:cSld>
  <p:clrMap bg1="lt1" tx1="dk1" bg2="lt2" tx2="dk2" accent1="accent1" accent2="accent2" accent3="accent3" accent4="accent4" accent5="accent5" accent6="accent6" hlink="hlink" folHlink="folHlink"/>
  <p:hf sldNum="0" hd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Begrüßungsbildschirm</a:t>
            </a:r>
          </a:p>
          <a:p>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160064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kommt man jetzt an die Daten</a:t>
            </a:r>
          </a:p>
          <a:p>
            <a:r>
              <a:rPr lang="de-DE" dirty="0" smtClean="0"/>
              <a:t>Online,</a:t>
            </a:r>
          </a:p>
          <a:p>
            <a:endParaRPr lang="de-DE" dirty="0"/>
          </a:p>
          <a:p>
            <a:r>
              <a:rPr lang="de-DE" dirty="0" smtClean="0"/>
              <a:t> Internet Intranet</a:t>
            </a:r>
          </a:p>
          <a:p>
            <a:endParaRPr lang="de-DE" dirty="0"/>
          </a:p>
          <a:p>
            <a:r>
              <a:rPr lang="de-DE" dirty="0" smtClean="0"/>
              <a:t>Offline </a:t>
            </a:r>
            <a:r>
              <a:rPr lang="de-DE" dirty="0" err="1" smtClean="0"/>
              <a:t>Isofile</a:t>
            </a:r>
            <a:endParaRPr lang="de-DE" dirty="0" smtClean="0"/>
          </a:p>
          <a:p>
            <a:endParaRPr lang="de-DE" dirty="0"/>
          </a:p>
          <a:p>
            <a:r>
              <a:rPr lang="de-DE" dirty="0" smtClean="0">
                <a:solidFill>
                  <a:srgbClr val="FF0000"/>
                </a:solidFill>
              </a:rPr>
              <a:t>App weiter blättern</a:t>
            </a:r>
            <a:endParaRPr lang="de-DE" dirty="0">
              <a:solidFill>
                <a:srgbClr val="FF0000"/>
              </a:solidFill>
            </a:endParaRPr>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912903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Petra</a:t>
            </a:r>
          </a:p>
          <a:p>
            <a:endParaRPr lang="de-DE" dirty="0"/>
          </a:p>
          <a:p>
            <a:r>
              <a:rPr lang="de-DE" dirty="0"/>
              <a:t>App</a:t>
            </a:r>
          </a:p>
          <a:p>
            <a:endParaRPr lang="de-DE" dirty="0"/>
          </a:p>
          <a:p>
            <a:r>
              <a:rPr lang="de-DE" dirty="0"/>
              <a:t>Umschaltung Oberfläche zwischen IGS Public und Einsatzkräfte</a:t>
            </a:r>
          </a:p>
          <a:p>
            <a:endParaRPr lang="de-DE" dirty="0"/>
          </a:p>
          <a:p>
            <a:r>
              <a:rPr lang="de-DE" dirty="0"/>
              <a:t>Nur Public Daten, keine Volltexte und keine </a:t>
            </a:r>
            <a:r>
              <a:rPr lang="de-DE" dirty="0" smtClean="0"/>
              <a:t>Stoffgruppen</a:t>
            </a:r>
          </a:p>
          <a:p>
            <a:endParaRPr lang="de-DE" dirty="0"/>
          </a:p>
          <a:p>
            <a:r>
              <a:rPr lang="de-DE" dirty="0" smtClean="0"/>
              <a:t>Auch keine </a:t>
            </a:r>
            <a:r>
              <a:rPr lang="de-DE" dirty="0" err="1" smtClean="0"/>
              <a:t>Nüssler</a:t>
            </a:r>
            <a:r>
              <a:rPr lang="de-DE" dirty="0" smtClean="0"/>
              <a:t> Texte, weil dies keine freien Daten sind. Rechte beim </a:t>
            </a:r>
            <a:r>
              <a:rPr lang="de-DE" dirty="0" err="1" smtClean="0"/>
              <a:t>Ecomed</a:t>
            </a:r>
            <a:r>
              <a:rPr lang="de-DE" dirty="0" smtClean="0"/>
              <a:t> Verlag.</a:t>
            </a:r>
            <a:endParaRPr lang="de-DE" dirty="0"/>
          </a:p>
          <a:p>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975592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IOS </a:t>
            </a:r>
          </a:p>
          <a:p>
            <a:endParaRPr lang="de-DE" dirty="0"/>
          </a:p>
          <a:p>
            <a:r>
              <a:rPr lang="de-DE" dirty="0" smtClean="0"/>
              <a:t>Apple Store</a:t>
            </a:r>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290430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592513" y="339725"/>
            <a:ext cx="3149600" cy="2362200"/>
          </a:xfrm>
        </p:spPr>
      </p:sp>
      <p:sp>
        <p:nvSpPr>
          <p:cNvPr id="3" name="Notizenplatzhalter 2"/>
          <p:cNvSpPr>
            <a:spLocks noGrp="1"/>
          </p:cNvSpPr>
          <p:nvPr>
            <p:ph type="body" idx="1"/>
          </p:nvPr>
        </p:nvSpPr>
        <p:spPr/>
        <p:txBody>
          <a:bodyPr/>
          <a:lstStyle/>
          <a:p>
            <a:r>
              <a:rPr lang="de-DE" dirty="0" smtClean="0"/>
              <a:t>Android  </a:t>
            </a:r>
          </a:p>
          <a:p>
            <a:endParaRPr lang="de-DE" dirty="0"/>
          </a:p>
          <a:p>
            <a:r>
              <a:rPr lang="de-DE" dirty="0" smtClean="0"/>
              <a:t>Im Moment noch über APK Datei mit dem nächsten Release auch über Google Play </a:t>
            </a:r>
            <a:r>
              <a:rPr lang="de-DE" dirty="0" err="1" smtClean="0"/>
              <a:t>store</a:t>
            </a:r>
            <a:endParaRPr lang="de-DE" dirty="0" smtClean="0"/>
          </a:p>
          <a:p>
            <a:endParaRPr lang="de-DE" dirty="0"/>
          </a:p>
          <a:p>
            <a:r>
              <a:rPr lang="de-DE" dirty="0" smtClean="0"/>
              <a:t>Im Google Play Store ist zur Zeit noch eine ganz alte Anwendung</a:t>
            </a:r>
          </a:p>
          <a:p>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2610079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459834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744908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1188079" y="3228896"/>
            <a:ext cx="7941310" cy="3058954"/>
          </a:xfrm>
        </p:spPr>
        <p:txBody>
          <a:bodyPr/>
          <a:lstStyle/>
          <a:p>
            <a:r>
              <a:rPr lang="de-DE" dirty="0">
                <a:solidFill>
                  <a:srgbClr val="FF0000"/>
                </a:solidFill>
              </a:rPr>
              <a:t>	</a:t>
            </a:r>
            <a:r>
              <a:rPr lang="de-DE" dirty="0"/>
              <a:t>Petra:</a:t>
            </a:r>
          </a:p>
          <a:p>
            <a:endParaRPr lang="de-DE" dirty="0"/>
          </a:p>
          <a:p>
            <a:r>
              <a:rPr lang="de-DE" dirty="0"/>
              <a:t>Grundidee war und ist die Zusammenführung unterschiedlichster Informationen zu einem gefährlichen und / oder umweltrelevanten  Stoff in einem großen Datenpool</a:t>
            </a:r>
            <a:r>
              <a:rPr lang="de-DE" dirty="0" smtClean="0"/>
              <a:t>. </a:t>
            </a:r>
          </a:p>
          <a:p>
            <a:endParaRPr lang="de-DE" dirty="0"/>
          </a:p>
          <a:p>
            <a:r>
              <a:rPr lang="de-DE" dirty="0"/>
              <a:t>Keine Recherche mehr in dicken Nachschlagewerken, keine Irritationen durch verschiedenen Namen</a:t>
            </a:r>
          </a:p>
          <a:p>
            <a:endParaRPr lang="de-DE" dirty="0"/>
          </a:p>
          <a:p>
            <a:r>
              <a:rPr lang="de-DE" dirty="0"/>
              <a:t>Bsp.: </a:t>
            </a:r>
            <a:r>
              <a:rPr lang="de-DE" dirty="0" smtClean="0"/>
              <a:t>Ethanol, Ethylalkohol, Schnaps alles das </a:t>
            </a:r>
            <a:r>
              <a:rPr lang="de-DE" dirty="0" err="1" smtClean="0"/>
              <a:t>gleichte</a:t>
            </a:r>
            <a:endParaRPr lang="de-DE" dirty="0"/>
          </a:p>
          <a:p>
            <a:endParaRPr lang="de-DE" dirty="0"/>
          </a:p>
          <a:p>
            <a:endParaRPr lang="de-DE" dirty="0"/>
          </a:p>
          <a:p>
            <a:r>
              <a:rPr lang="de-DE" dirty="0"/>
              <a:t>Die erfassten Daten werden </a:t>
            </a:r>
            <a:r>
              <a:rPr lang="de-DE" dirty="0" err="1"/>
              <a:t>resortübergreifend</a:t>
            </a:r>
            <a:r>
              <a:rPr lang="de-DE" dirty="0"/>
              <a:t> allen Behörden in Deutschland kostenlos zur Verfügung gestellt. </a:t>
            </a:r>
          </a:p>
          <a:p>
            <a:endParaRPr lang="de-DE" dirty="0"/>
          </a:p>
          <a:p>
            <a:r>
              <a:rPr lang="de-DE" dirty="0"/>
              <a:t>Dazu gibt es unterschiedliche Rechercheoberflächen die Anwendungen</a:t>
            </a:r>
          </a:p>
          <a:p>
            <a:endParaRPr lang="de-DE" dirty="0">
              <a:solidFill>
                <a:srgbClr val="FF0000"/>
              </a:solidFill>
            </a:endParaRPr>
          </a:p>
          <a:p>
            <a:r>
              <a:rPr lang="de-DE" dirty="0"/>
              <a:t>Feuerwehr andere Sicht auf die Daten als Mitarbeiter in der </a:t>
            </a:r>
            <a:r>
              <a:rPr lang="de-DE" dirty="0" smtClean="0"/>
              <a:t>Verwaltung </a:t>
            </a:r>
            <a:r>
              <a:rPr lang="de-DE" dirty="0" err="1" smtClean="0"/>
              <a:t>z.B</a:t>
            </a:r>
            <a:r>
              <a:rPr lang="de-DE" dirty="0" smtClean="0"/>
              <a:t> bei  Überwachung und Genehmigungsverfahren. </a:t>
            </a:r>
            <a:endParaRPr lang="de-DE" dirty="0"/>
          </a:p>
          <a:p>
            <a:r>
              <a:rPr lang="de-DE" dirty="0"/>
              <a:t>Die Gestaltung der Rechercheoberflächen erfolgt in Zusammenarbeit mit Vertretern der Nutzergruppen. So gibt es einen Feuerwehr und einen Polizeiarbeitskreis.</a:t>
            </a:r>
          </a:p>
          <a:p>
            <a:endParaRPr lang="de-DE" dirty="0"/>
          </a:p>
          <a:p>
            <a:endParaRPr lang="de-DE" dirty="0"/>
          </a:p>
          <a:p>
            <a:r>
              <a:rPr lang="de-DE" dirty="0">
                <a:sym typeface="Wingdings" panose="05000000000000000000" pitchFamily="2" charset="2"/>
              </a:rPr>
              <a:t></a:t>
            </a:r>
            <a:endParaRPr lang="de-DE" dirty="0"/>
          </a:p>
          <a:p>
            <a:r>
              <a:rPr lang="de-DE" dirty="0"/>
              <a:t>. </a:t>
            </a:r>
          </a:p>
          <a:p>
            <a:endParaRPr lang="de-DE" dirty="0"/>
          </a:p>
          <a:p>
            <a:endParaRPr lang="de-DE" dirty="0"/>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solidFill>
                <a:srgbClr val="FF0000"/>
              </a:solidFill>
            </a:endParaRPr>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37507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992664" y="3251000"/>
            <a:ext cx="7941310" cy="3058954"/>
          </a:xfrm>
        </p:spPr>
        <p:txBody>
          <a:bodyPr/>
          <a:lstStyle/>
          <a:p>
            <a:r>
              <a:rPr lang="de-DE" dirty="0" smtClean="0"/>
              <a:t>Zuerst Nixdorf, dann Siemens Nixdorf jetzt Kisters. Das Programm ist die ganze Zeit in einer Hand. Wir arbeiten noch immer mit der damals entwickelten Software, </a:t>
            </a:r>
          </a:p>
          <a:p>
            <a:endParaRPr lang="de-DE" dirty="0"/>
          </a:p>
          <a:p>
            <a:r>
              <a:rPr lang="de-DE" dirty="0" smtClean="0"/>
              <a:t>Aktuell Umstellung auf eine neue aktualisierte Software</a:t>
            </a:r>
          </a:p>
          <a:p>
            <a:endParaRPr lang="de-DE" dirty="0"/>
          </a:p>
          <a:p>
            <a:endParaRPr lang="de-DE" dirty="0" smtClean="0"/>
          </a:p>
          <a:p>
            <a:r>
              <a:rPr lang="de-DE" dirty="0" smtClean="0"/>
              <a:t>Fachinformationszentrum sammelt alle Daten, die zu gefährlichen und umweltrelevanten Daten zur Verfügung stehen.</a:t>
            </a:r>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976533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1142982" y="3228228"/>
            <a:ext cx="7941310" cy="4145482"/>
          </a:xfrm>
        </p:spPr>
        <p:txBody>
          <a:bodyPr/>
          <a:lstStyle/>
          <a:p>
            <a:endParaRPr lang="de-DE" dirty="0"/>
          </a:p>
          <a:p>
            <a:endParaRPr lang="de-DE" dirty="0"/>
          </a:p>
          <a:p>
            <a:r>
              <a:rPr lang="de-DE" dirty="0"/>
              <a:t>Kriterium heute ,ob ein Stoff in die Datenbank aufgenommen wird ist, dass er im weitesten Sinne einen Bezug zu einer Rechtsvorschrift hat.  </a:t>
            </a:r>
            <a:r>
              <a:rPr lang="de-DE" dirty="0" err="1"/>
              <a:t>Dt</a:t>
            </a:r>
            <a:r>
              <a:rPr lang="de-DE" dirty="0"/>
              <a:t>, EU, </a:t>
            </a:r>
            <a:r>
              <a:rPr lang="de-DE" dirty="0" err="1"/>
              <a:t>Int</a:t>
            </a:r>
            <a:r>
              <a:rPr lang="de-DE" dirty="0"/>
              <a:t> Recht aber auch Nennungen in allgemein </a:t>
            </a:r>
            <a:r>
              <a:rPr lang="de-DE" dirty="0" err="1"/>
              <a:t>gütltigen</a:t>
            </a:r>
            <a:r>
              <a:rPr lang="de-DE" dirty="0"/>
              <a:t> Regelwerken, wie </a:t>
            </a:r>
            <a:r>
              <a:rPr lang="de-DE" dirty="0" err="1"/>
              <a:t>z.B</a:t>
            </a:r>
            <a:r>
              <a:rPr lang="de-DE" dirty="0"/>
              <a:t> ökologische Standards </a:t>
            </a:r>
            <a:r>
              <a:rPr lang="de-DE" dirty="0" err="1"/>
              <a:t>Ökotext</a:t>
            </a:r>
            <a:r>
              <a:rPr lang="de-DE" dirty="0"/>
              <a:t> 100 oder besonderen Versandbedingungen </a:t>
            </a:r>
            <a:r>
              <a:rPr lang="de-DE" dirty="0" err="1"/>
              <a:t>z.B</a:t>
            </a:r>
            <a:r>
              <a:rPr lang="de-DE" dirty="0"/>
              <a:t> Ebay</a:t>
            </a:r>
          </a:p>
          <a:p>
            <a:endParaRPr lang="de-DE" dirty="0"/>
          </a:p>
          <a:p>
            <a:r>
              <a:rPr lang="de-DE" dirty="0"/>
              <a:t>Stoffbegriff ist  weit gefasst Chemikalien, Mikroorganismen, radioaktive Stoffe</a:t>
            </a:r>
          </a:p>
          <a:p>
            <a:endParaRPr lang="de-DE" dirty="0"/>
          </a:p>
          <a:p>
            <a:r>
              <a:rPr lang="de-DE" dirty="0"/>
              <a:t>300 000 Stoffe 1 000 000 verschiedene Namen (verschiedenste Chemikalien  sowie Namen in den unterschiedlichsten Sprachen auch chinesisch und kyrillisch, </a:t>
            </a:r>
          </a:p>
          <a:p>
            <a:endParaRPr lang="de-DE" dirty="0"/>
          </a:p>
          <a:p>
            <a:r>
              <a:rPr lang="de-DE" dirty="0"/>
              <a:t>Das Erfassen und Pflegen der Daten erfolgt durch das  IGS Team über Betreiberzentrumssoftware mit den BZ Werkzeugen </a:t>
            </a:r>
          </a:p>
          <a:p>
            <a:endParaRPr lang="de-DE" dirty="0"/>
          </a:p>
          <a:p>
            <a:r>
              <a:rPr lang="de-DE" dirty="0"/>
              <a:t>Die </a:t>
            </a:r>
            <a:r>
              <a:rPr lang="de-DE" dirty="0" err="1"/>
              <a:t>Betreiberzentumssoftware</a:t>
            </a:r>
            <a:r>
              <a:rPr lang="de-DE" dirty="0"/>
              <a:t> wird von der Firma Kisters im Moment grundlegend  „aktualisiert“ und an die aktuelle Anforderungen angepasst</a:t>
            </a:r>
          </a:p>
          <a:p>
            <a:endParaRPr lang="de-DE" dirty="0"/>
          </a:p>
          <a:p>
            <a:r>
              <a:rPr lang="de-DE" dirty="0"/>
              <a:t> Umfangreichste Fachanwendung ist IGS Stoffliste, Abruf aller Daten, die in der Datenbank hinterlegt sind.</a:t>
            </a:r>
          </a:p>
          <a:p>
            <a:endParaRPr lang="de-DE" dirty="0"/>
          </a:p>
          <a:p>
            <a:r>
              <a:rPr lang="de-DE" dirty="0"/>
              <a:t>Die Fachanwendungen IGS </a:t>
            </a:r>
            <a:r>
              <a:rPr lang="de-DE" dirty="0" err="1"/>
              <a:t>Fire</a:t>
            </a:r>
            <a:r>
              <a:rPr lang="de-DE" dirty="0"/>
              <a:t> und IGS Polizei eingeschränkte Sicht auf die Dinge, es werden  nur die für den Einsatzfall wesentlichen Merkmale /Informationen  abgebildet.</a:t>
            </a:r>
          </a:p>
          <a:p>
            <a:endParaRPr lang="de-DE" dirty="0"/>
          </a:p>
          <a:p>
            <a:r>
              <a:rPr lang="de-DE" dirty="0" err="1"/>
              <a:t>Absperradien</a:t>
            </a:r>
            <a:r>
              <a:rPr lang="de-DE" dirty="0"/>
              <a:t>, Löschmittel usw. keine Grenzwerte für Lebensmittelzusatzstoffe.</a:t>
            </a:r>
          </a:p>
          <a:p>
            <a:endParaRPr lang="de-DE" dirty="0"/>
          </a:p>
          <a:p>
            <a:r>
              <a:rPr lang="de-DE" dirty="0"/>
              <a:t>Überblick über die Recherche und Informationstiefe bekommen sie später wenn wir Ihnen die Anwendung zeigen.</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42607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263900" y="595313"/>
            <a:ext cx="3398838" cy="2547937"/>
          </a:xfrm>
        </p:spPr>
      </p:sp>
      <p:sp>
        <p:nvSpPr>
          <p:cNvPr id="3" name="Notizenplatzhalter 2"/>
          <p:cNvSpPr>
            <a:spLocks noGrp="1"/>
          </p:cNvSpPr>
          <p:nvPr>
            <p:ph type="body" idx="1"/>
          </p:nvPr>
        </p:nvSpPr>
        <p:spPr/>
        <p:txBody>
          <a:bodyPr/>
          <a:lstStyle/>
          <a:p>
            <a:r>
              <a:rPr lang="de-DE" dirty="0"/>
              <a:t>Rechtsquellen: </a:t>
            </a:r>
          </a:p>
          <a:p>
            <a:r>
              <a:rPr lang="de-DE" dirty="0"/>
              <a:t>Bundesgesetzblatt, EU Amtsblatt, Verordnungen, Richtlinien, europäisches Recht, internationales Recht, ausländisches nationales Recht.</a:t>
            </a:r>
          </a:p>
          <a:p>
            <a:r>
              <a:rPr lang="de-DE" dirty="0"/>
              <a:t>Bsp. Grenzwert für Kaffee, slowakisches Recht. I?????</a:t>
            </a:r>
          </a:p>
          <a:p>
            <a:endParaRPr lang="de-DE" dirty="0"/>
          </a:p>
          <a:p>
            <a:r>
              <a:rPr lang="de-DE" dirty="0"/>
              <a:t>Listen mit Rechtsrelevanz MAK Liste</a:t>
            </a:r>
          </a:p>
          <a:p>
            <a:endParaRPr lang="de-DE" dirty="0"/>
          </a:p>
          <a:p>
            <a:r>
              <a:rPr lang="de-DE" dirty="0"/>
              <a:t>Feuerwehreinsatzdaten </a:t>
            </a:r>
            <a:r>
              <a:rPr lang="de-DE" dirty="0" err="1"/>
              <a:t>Nüssler</a:t>
            </a:r>
            <a:r>
              <a:rPr lang="de-DE" dirty="0"/>
              <a:t> Texte</a:t>
            </a:r>
          </a:p>
          <a:p>
            <a:endParaRPr lang="de-DE" dirty="0"/>
          </a:p>
          <a:p>
            <a:r>
              <a:rPr lang="de-DE" dirty="0"/>
              <a:t>Biostoffe  Pilze, Viren und Bakterien (</a:t>
            </a:r>
            <a:r>
              <a:rPr lang="de-DE" dirty="0" err="1"/>
              <a:t>ca</a:t>
            </a:r>
            <a:r>
              <a:rPr lang="de-DE" dirty="0"/>
              <a:t> 60 000 Stoffe</a:t>
            </a:r>
            <a:r>
              <a:rPr lang="de-DE" dirty="0" smtClean="0"/>
              <a:t>)</a:t>
            </a:r>
          </a:p>
          <a:p>
            <a:endParaRPr lang="de-DE" dirty="0"/>
          </a:p>
          <a:p>
            <a:r>
              <a:rPr lang="de-DE" dirty="0" smtClean="0"/>
              <a:t>Radioaktive Stoffe</a:t>
            </a:r>
            <a:endParaRPr lang="de-DE" dirty="0"/>
          </a:p>
          <a:p>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2290069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992665" y="3228898"/>
            <a:ext cx="7941310" cy="3227715"/>
          </a:xfrm>
        </p:spPr>
        <p:txBody>
          <a:bodyPr/>
          <a:lstStyle/>
          <a:p>
            <a:r>
              <a:rPr lang="de-DE" dirty="0"/>
              <a:t>Die für IGS entwickelte Software ist zur Erfassung und Präsentation unterschiedlichster Daten geeignet und wird nicht nur für das im FB 76 gepflegte Stoffinformationssystem genutzt</a:t>
            </a:r>
          </a:p>
          <a:p>
            <a:endParaRPr lang="de-DE" dirty="0"/>
          </a:p>
          <a:p>
            <a:r>
              <a:rPr lang="de-DE" dirty="0"/>
              <a:t>Im LANU werden diesbezüglich noch das Noxen Informationssystem NIS, die Vorschriftensammlung technischer Umweltschutz und die Anwendung IGS – Oberflächengewässer gepflegt und bereit gestellt.</a:t>
            </a:r>
          </a:p>
          <a:p>
            <a:endParaRPr lang="de-DE" dirty="0"/>
          </a:p>
          <a:p>
            <a:r>
              <a:rPr lang="de-DE" dirty="0">
                <a:solidFill>
                  <a:srgbClr val="FF0000"/>
                </a:solidFill>
              </a:rPr>
              <a:t>NIS Das Noxen-Informationssystem NIS enthält strukturierte Informationen über gesundheitsrelevante Wirkungen von Umweltschadstoffen auf den Menschen Das ganze wird </a:t>
            </a:r>
            <a:r>
              <a:rPr lang="de-DE" dirty="0" err="1">
                <a:solidFill>
                  <a:srgbClr val="FF0000"/>
                </a:solidFill>
              </a:rPr>
              <a:t>inn</a:t>
            </a:r>
            <a:r>
              <a:rPr lang="de-DE" dirty="0">
                <a:solidFill>
                  <a:srgbClr val="FF0000"/>
                </a:solidFill>
              </a:rPr>
              <a:t> Form von toxikologischen Kurzprofilen bereitgestellt.</a:t>
            </a:r>
            <a:endParaRPr lang="de-DE" dirty="0"/>
          </a:p>
          <a:p>
            <a:r>
              <a:rPr lang="de-DE" dirty="0"/>
              <a:t> Es gibt Informationen zur Expositionssituation der Allgemeinbevölkerung sowie eine Auswahl relevanter Grenz-/Richtwerte, Einstufungen und Empfehlungen.</a:t>
            </a:r>
          </a:p>
          <a:p>
            <a:endParaRPr lang="de-DE" dirty="0"/>
          </a:p>
          <a:p>
            <a:r>
              <a:rPr lang="de-DE" dirty="0"/>
              <a:t>In der Fachdatenbank NIS sind zurzeit zu über 600 Stoffen. </a:t>
            </a:r>
          </a:p>
          <a:p>
            <a:endParaRPr lang="de-DE" dirty="0"/>
          </a:p>
          <a:p>
            <a:r>
              <a:rPr lang="de-DE" dirty="0"/>
              <a:t>beispielsweise Informationen zu ausgewählten </a:t>
            </a:r>
            <a:r>
              <a:rPr lang="de-DE" dirty="0" err="1"/>
              <a:t>Bioziden</a:t>
            </a:r>
            <a:r>
              <a:rPr lang="de-DE" dirty="0"/>
              <a:t>, Flammschutzmitteln, </a:t>
            </a:r>
            <a:r>
              <a:rPr lang="de-DE" dirty="0" err="1"/>
              <a:t>Organochlorverbindungen</a:t>
            </a:r>
            <a:r>
              <a:rPr lang="de-DE" dirty="0"/>
              <a:t>, </a:t>
            </a:r>
            <a:r>
              <a:rPr lang="de-DE" dirty="0" err="1"/>
              <a:t>perfluorierten</a:t>
            </a:r>
            <a:r>
              <a:rPr lang="de-DE" dirty="0"/>
              <a:t> Verbindungen, Schwermetallen oder Weichmachern.</a:t>
            </a:r>
          </a:p>
          <a:p>
            <a:r>
              <a:rPr lang="de-DE" b="1" dirty="0">
                <a:solidFill>
                  <a:srgbClr val="FF0000"/>
                </a:solidFill>
              </a:rPr>
              <a:t>Zugangsmodalitäten</a:t>
            </a:r>
            <a:r>
              <a:rPr lang="de-DE" dirty="0">
                <a:solidFill>
                  <a:srgbClr val="FF0000"/>
                </a:solidFill>
              </a:rPr>
              <a:t/>
            </a:r>
            <a:br>
              <a:rPr lang="de-DE" dirty="0">
                <a:solidFill>
                  <a:srgbClr val="FF0000"/>
                </a:solidFill>
              </a:rPr>
            </a:br>
            <a:r>
              <a:rPr lang="de-DE" dirty="0">
                <a:solidFill>
                  <a:srgbClr val="FF0000"/>
                </a:solidFill>
              </a:rPr>
              <a:t>Der Zugang zum Noxen-Informationssystem NIS ist dem öffentlichen Gesundheitsdienst (ÖGD) und den Umweltbehörden der beteiligten Bundesländer vorbehalten.</a:t>
            </a:r>
          </a:p>
          <a:p>
            <a:endParaRPr lang="de-DE" dirty="0">
              <a:solidFill>
                <a:srgbClr val="FF0000"/>
              </a:solidFill>
            </a:endParaRPr>
          </a:p>
          <a:p>
            <a:r>
              <a:rPr lang="de-DE" dirty="0">
                <a:solidFill>
                  <a:srgbClr val="92D050"/>
                </a:solidFill>
              </a:rPr>
              <a:t>Die Vorschriftensammlung VTU </a:t>
            </a:r>
            <a:r>
              <a:rPr lang="de-DE" dirty="0"/>
              <a:t>kann direkt über die IGS Portalseite angewählt werden. Sie beinhaltet alle Vorschriften, die für Mitarbeiter der nordrheinwestfälischen Umweltverwaltung von Interesse sind. Während der Präsentation werden wir auch diese Anwendung kurz vorstellen. </a:t>
            </a:r>
          </a:p>
          <a:p>
            <a:r>
              <a:rPr lang="de-DE" dirty="0"/>
              <a:t>Jüngstes Kind in der IGS Familie ist die Anwendung IGS OW.</a:t>
            </a:r>
          </a:p>
          <a:p>
            <a:r>
              <a:rPr lang="de-DE" dirty="0"/>
              <a:t>Die Anwendung IGS OW gibt Informationen zu Stoffen, die in derD4 Liste NRW gelistet sind.  D4 Liste listet Stoffe auf, die </a:t>
            </a:r>
            <a:r>
              <a:rPr lang="de-DE" dirty="0" err="1"/>
              <a:t>regelmässig</a:t>
            </a:r>
            <a:r>
              <a:rPr lang="de-DE" dirty="0"/>
              <a:t> im Rahmen des Monitorings für die Wasserrahmenrichtlinie gelistet werden auf.</a:t>
            </a:r>
          </a:p>
          <a:p>
            <a:endParaRPr lang="de-DE" dirty="0"/>
          </a:p>
          <a:p>
            <a:r>
              <a:rPr lang="de-DE" dirty="0"/>
              <a:t>Dies Stoffinformationen werden in verschiedenen Formaten angeboten. Kurze Stoffsteckbriefe </a:t>
            </a:r>
            <a:r>
              <a:rPr lang="de-DE" sz="900" b="1" dirty="0">
                <a:solidFill>
                  <a:srgbClr val="0070C0"/>
                </a:solidFill>
              </a:rPr>
              <a:t>Stoffdatenblätter    </a:t>
            </a:r>
          </a:p>
          <a:p>
            <a:pPr marL="689015" indent="-341446">
              <a:buFont typeface="Courier New" panose="02070309020205020404" pitchFamily="49" charset="0"/>
              <a:buChar char="o"/>
            </a:pPr>
            <a:r>
              <a:rPr lang="de-DE" dirty="0"/>
              <a:t>kurze Informationen, schnelle Übersicht = tabellarischer Aufbau</a:t>
            </a:r>
          </a:p>
          <a:p>
            <a:pPr marL="689015"/>
            <a:r>
              <a:rPr lang="de-DE" dirty="0"/>
              <a:t>(Stoffinformationen, Statistische Auswertungen – Visualisierung von </a:t>
            </a:r>
            <a:r>
              <a:rPr lang="de-DE" dirty="0" err="1"/>
              <a:t>Monitoringergebnissen</a:t>
            </a:r>
            <a:r>
              <a:rPr lang="de-DE" dirty="0"/>
              <a:t> über direkten Link auf die Karten in </a:t>
            </a:r>
            <a:r>
              <a:rPr lang="de-DE" b="1" dirty="0"/>
              <a:t>ELWAS Web</a:t>
            </a:r>
            <a:r>
              <a:rPr lang="de-DE" dirty="0"/>
              <a:t>, Verlinkung zu weiterführenden Datenbanken)</a:t>
            </a:r>
          </a:p>
          <a:p>
            <a:endParaRPr lang="de-DE" dirty="0"/>
          </a:p>
          <a:p>
            <a:r>
              <a:rPr lang="de-DE" b="1" dirty="0">
                <a:solidFill>
                  <a:srgbClr val="0070C0"/>
                </a:solidFill>
              </a:rPr>
              <a:t>Stoffsteckbriefe</a:t>
            </a:r>
          </a:p>
          <a:p>
            <a:pPr marL="689015" indent="-341446">
              <a:buFont typeface="Courier New" panose="02070309020205020404" pitchFamily="49" charset="0"/>
              <a:buChar char="o"/>
            </a:pPr>
            <a:r>
              <a:rPr lang="de-DE" dirty="0">
                <a:latin typeface="Arial" panose="020B0604020202020204" pitchFamily="34" charset="0"/>
                <a:cs typeface="Arial" panose="020B0604020202020204" pitchFamily="34" charset="0"/>
              </a:rPr>
              <a:t>vertiefte Stoffinformationen = z. T. viel Text, Erläuterungen in Form von Tabellen/Grafiken, Diskussion</a:t>
            </a:r>
          </a:p>
          <a:p>
            <a:endParaRPr lang="de-DE" dirty="0"/>
          </a:p>
          <a:p>
            <a:r>
              <a:rPr lang="de-DE" b="1" dirty="0">
                <a:solidFill>
                  <a:srgbClr val="0070C0"/>
                </a:solidFill>
              </a:rPr>
              <a:t>Dossiers</a:t>
            </a:r>
          </a:p>
          <a:p>
            <a:pPr marL="689015" indent="-341446">
              <a:buFont typeface="Courier New" panose="02070309020205020404" pitchFamily="49" charset="0"/>
              <a:buChar char="o"/>
            </a:pPr>
            <a:r>
              <a:rPr lang="de-DE" dirty="0">
                <a:latin typeface="Arial" panose="020B0604020202020204" pitchFamily="34" charset="0"/>
                <a:cs typeface="Arial" panose="020B0604020202020204" pitchFamily="34" charset="0"/>
              </a:rPr>
              <a:t>Fachberichte, Fachveröffentlichungen auf EU-, Bundes-, Landesebene, d. h. sie haben im Gegensatz zu Stoffsteckbrief und Stoffdatenblatt keine Format-/Strukturvorgaben</a:t>
            </a:r>
          </a:p>
          <a:p>
            <a:r>
              <a:rPr lang="de-DE" dirty="0"/>
              <a:t>Link zu ELWAs ( elektronische wasserwirtschaftliche Verbundsystem) u.a. Informationen zu Anlagen am Gewässer, sodass Verursacher von Wasserverunreinigungen ermittelt werden könnten.</a:t>
            </a:r>
            <a:br>
              <a:rPr lang="de-DE" dirty="0"/>
            </a:br>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3771023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Aufgaben und Ziele heute sind:</a:t>
            </a:r>
          </a:p>
          <a:p>
            <a:r>
              <a:rPr lang="de-DE" dirty="0"/>
              <a:t>Die Datenbank wir kontinuierlich weiter gepflegt. Die Daten werden über die Betreiberzentrumswerkzeuge von Datenträgern eingepflegt oder über die Pflegeoberfläche händisch eingegeben.</a:t>
            </a:r>
          </a:p>
          <a:p>
            <a:endParaRPr lang="de-DE" dirty="0"/>
          </a:p>
          <a:p>
            <a:r>
              <a:rPr lang="de-DE" dirty="0" smtClean="0"/>
              <a:t>2- </a:t>
            </a:r>
            <a:r>
              <a:rPr lang="de-DE" dirty="0"/>
              <a:t>jährlich </a:t>
            </a:r>
            <a:r>
              <a:rPr lang="de-DE" dirty="0" err="1" smtClean="0"/>
              <a:t>Releasewechsel</a:t>
            </a:r>
            <a:r>
              <a:rPr lang="de-DE" dirty="0" smtClean="0"/>
              <a:t> November und Mai Nächster Datenschnitt 30.04.2034</a:t>
            </a:r>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1227024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IGS wird genutzt durch Polizei,</a:t>
            </a:r>
          </a:p>
          <a:p>
            <a:endParaRPr lang="de-DE" dirty="0"/>
          </a:p>
          <a:p>
            <a:r>
              <a:rPr lang="de-DE" dirty="0" smtClean="0"/>
              <a:t>Feuerwehr</a:t>
            </a:r>
          </a:p>
          <a:p>
            <a:endParaRPr lang="de-DE" dirty="0"/>
          </a:p>
          <a:p>
            <a:r>
              <a:rPr lang="de-DE" dirty="0" smtClean="0"/>
              <a:t>Allgemeine Verwaltung Genehmigungsverfahren, Kontrollen, </a:t>
            </a:r>
          </a:p>
          <a:p>
            <a:endParaRPr lang="de-DE" dirty="0"/>
          </a:p>
          <a:p>
            <a:r>
              <a:rPr lang="de-DE" dirty="0" smtClean="0"/>
              <a:t>Gesundheitsämter</a:t>
            </a:r>
          </a:p>
          <a:p>
            <a:endParaRPr lang="de-DE" dirty="0"/>
          </a:p>
          <a:p>
            <a:r>
              <a:rPr lang="de-DE" dirty="0" smtClean="0"/>
              <a:t>Schulen: Lehrer kann nachschauen, ob Schüler mit dem Stoff arbeiten können GUV Gemeindeunfallversicherung </a:t>
            </a:r>
          </a:p>
          <a:p>
            <a:endParaRPr lang="de-DE" dirty="0" smtClean="0"/>
          </a:p>
          <a:p>
            <a:r>
              <a:rPr lang="de-DE" dirty="0" smtClean="0"/>
              <a:t>Privatpersonen Namen auf Hautcreme </a:t>
            </a:r>
            <a:r>
              <a:rPr lang="de-DE" dirty="0" err="1" smtClean="0"/>
              <a:t>Heleannus</a:t>
            </a:r>
            <a:r>
              <a:rPr lang="de-DE" dirty="0" smtClean="0"/>
              <a:t> </a:t>
            </a:r>
            <a:r>
              <a:rPr lang="de-DE" dirty="0" err="1" smtClean="0"/>
              <a:t>annus</a:t>
            </a:r>
            <a:r>
              <a:rPr lang="de-DE" dirty="0" smtClean="0"/>
              <a:t> = Sonnenblumenöl</a:t>
            </a:r>
            <a:endParaRPr lang="de-DE" dirty="0"/>
          </a:p>
          <a:p>
            <a:endParaRPr lang="de-DE" dirty="0"/>
          </a:p>
          <a:p>
            <a:endParaRPr lang="de-DE" dirty="0"/>
          </a:p>
        </p:txBody>
      </p:sp>
      <p:sp>
        <p:nvSpPr>
          <p:cNvPr id="4" name="Datumsplatzhalter 3"/>
          <p:cNvSpPr>
            <a:spLocks noGrp="1"/>
          </p:cNvSpPr>
          <p:nvPr>
            <p:ph type="dt"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65525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 Jubiläum">
    <p:spTree>
      <p:nvGrpSpPr>
        <p:cNvPr id="1" name=""/>
        <p:cNvGrpSpPr/>
        <p:nvPr/>
      </p:nvGrpSpPr>
      <p:grpSpPr>
        <a:xfrm>
          <a:off x="0" y="0"/>
          <a:ext cx="0" cy="0"/>
          <a:chOff x="0" y="0"/>
          <a:chExt cx="0" cy="0"/>
        </a:xfrm>
      </p:grpSpPr>
      <p:pic>
        <p:nvPicPr>
          <p:cNvPr id="14" name="Bild 13"/>
          <p:cNvPicPr>
            <a:picLocks noChangeAspect="1"/>
          </p:cNvPicPr>
          <p:nvPr userDrawn="1"/>
        </p:nvPicPr>
        <p:blipFill rotWithShape="1">
          <a:blip r:embed="rId2">
            <a:extLst>
              <a:ext uri="{28A0092B-C50C-407E-A947-70E740481C1C}">
                <a14:useLocalDpi xmlns:a14="http://schemas.microsoft.com/office/drawing/2010/main" val="0"/>
              </a:ext>
            </a:extLst>
          </a:blip>
          <a:srcRect t="2109" b="2109"/>
          <a:stretch/>
        </p:blipFill>
        <p:spPr>
          <a:xfrm>
            <a:off x="0" y="1222375"/>
            <a:ext cx="9144000" cy="2171700"/>
          </a:xfrm>
          <a:prstGeom prst="rect">
            <a:avLst/>
          </a:prstGeom>
        </p:spPr>
      </p:pic>
      <p:sp>
        <p:nvSpPr>
          <p:cNvPr id="8" name="Textplatzhalter 7"/>
          <p:cNvSpPr>
            <a:spLocks noGrp="1"/>
          </p:cNvSpPr>
          <p:nvPr>
            <p:ph type="body" sz="quarter" idx="11" hasCustomPrompt="1"/>
          </p:nvPr>
        </p:nvSpPr>
        <p:spPr>
          <a:xfrm>
            <a:off x="536575" y="3760716"/>
            <a:ext cx="8058150" cy="586720"/>
          </a:xfrm>
          <a:prstGeom prst="rect">
            <a:avLst/>
          </a:prstGeom>
        </p:spPr>
        <p:txBody>
          <a:bodyPr vert="horz" lIns="0" tIns="0" rIns="0" bIns="0"/>
          <a:lstStyle>
            <a:lvl1pPr marL="0" indent="0">
              <a:buNone/>
              <a:defRPr lang="de-DE" sz="3400" b="1" i="0" dirty="0" smtClean="0">
                <a:latin typeface="Arial"/>
                <a:cs typeface="Arial"/>
              </a:defRPr>
            </a:lvl1pPr>
            <a:lvl2pPr marL="457200" indent="0">
              <a:buNone/>
              <a:defRPr b="0" i="0" spc="0" baseline="0">
                <a:solidFill>
                  <a:schemeClr val="tx2">
                    <a:lumMod val="75000"/>
                  </a:schemeClr>
                </a:solidFill>
                <a:latin typeface="Arial"/>
                <a:cs typeface="Arial"/>
              </a:defRPr>
            </a:lvl2pPr>
          </a:lstStyle>
          <a:p>
            <a:pPr lvl="0"/>
            <a:r>
              <a:rPr lang="de-DE" dirty="0"/>
              <a:t>Titel Allgemein Jubiläum</a:t>
            </a:r>
          </a:p>
        </p:txBody>
      </p:sp>
      <p:sp>
        <p:nvSpPr>
          <p:cNvPr id="16" name="Textplatzhalter 15"/>
          <p:cNvSpPr>
            <a:spLocks noGrp="1"/>
          </p:cNvSpPr>
          <p:nvPr>
            <p:ph type="body" sz="quarter" idx="12" hasCustomPrompt="1"/>
          </p:nvPr>
        </p:nvSpPr>
        <p:spPr>
          <a:xfrm>
            <a:off x="536575" y="4347436"/>
            <a:ext cx="8058150" cy="1237795"/>
          </a:xfrm>
          <a:prstGeom prst="rect">
            <a:avLst/>
          </a:prstGeom>
        </p:spPr>
        <p:txBody>
          <a:bodyPr vert="horz" lIns="0" tIns="0" rIns="0" bIns="0"/>
          <a:lstStyle>
            <a:lvl1pPr marL="0" indent="0">
              <a:lnSpc>
                <a:spcPts val="2800"/>
              </a:lnSpc>
              <a:spcBef>
                <a:spcPts val="0"/>
              </a:spcBef>
              <a:buNone/>
              <a:defRPr sz="2400" baseline="0">
                <a:solidFill>
                  <a:schemeClr val="accent1"/>
                </a:solidFill>
              </a:defRPr>
            </a:lvl1pPr>
          </a:lstStyle>
          <a:p>
            <a:pPr lvl="0"/>
            <a:r>
              <a:rPr lang="de-DE" dirty="0"/>
              <a:t>Subheadline, maximal zweizeilig</a:t>
            </a:r>
          </a:p>
        </p:txBody>
      </p:sp>
      <p:sp>
        <p:nvSpPr>
          <p:cNvPr id="19"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pic>
        <p:nvPicPr>
          <p:cNvPr id="10" name="Bild 9" descr="LANUV_PowerPoint_Key Visua_Allgemein_Tite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823616"/>
            <a:ext cx="9144000" cy="926592"/>
          </a:xfrm>
          <a:prstGeom prst="rect">
            <a:avLst/>
          </a:prstGeom>
        </p:spPr>
      </p:pic>
      <p:pic>
        <p:nvPicPr>
          <p:cNvPr id="11" name="Bild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228344"/>
          </a:xfrm>
          <a:prstGeom prst="rect">
            <a:avLst/>
          </a:prstGeom>
        </p:spPr>
      </p:pic>
    </p:spTree>
    <p:extLst>
      <p:ext uri="{BB962C8B-B14F-4D97-AF65-F5344CB8AC3E}">
        <p14:creationId xmlns:p14="http://schemas.microsoft.com/office/powerpoint/2010/main" val="344855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Inhalt, Tabelle">
    <p:spTree>
      <p:nvGrpSpPr>
        <p:cNvPr id="1" name=""/>
        <p:cNvGrpSpPr/>
        <p:nvPr/>
      </p:nvGrpSpPr>
      <p:grpSpPr>
        <a:xfrm>
          <a:off x="0" y="0"/>
          <a:ext cx="0" cy="0"/>
          <a:chOff x="0" y="0"/>
          <a:chExt cx="0" cy="0"/>
        </a:xfrm>
      </p:grpSpPr>
      <p:pic>
        <p:nvPicPr>
          <p:cNvPr id="4" name="Bild 3"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5"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6"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16" name="Textplatzhalter 2"/>
          <p:cNvSpPr>
            <a:spLocks noGrp="1"/>
          </p:cNvSpPr>
          <p:nvPr>
            <p:ph type="body" sz="quarter" idx="12" hasCustomPrompt="1"/>
          </p:nvPr>
        </p:nvSpPr>
        <p:spPr>
          <a:xfrm>
            <a:off x="536576" y="1578582"/>
            <a:ext cx="8059738" cy="350898"/>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i="0" spc="30">
                <a:solidFill>
                  <a:srgbClr val="9D9D9D"/>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a:t>Zwischenüberschrift</a:t>
            </a:r>
          </a:p>
        </p:txBody>
      </p:sp>
      <p:sp>
        <p:nvSpPr>
          <p:cNvPr id="17" name="Textplatzhalter 2"/>
          <p:cNvSpPr>
            <a:spLocks noGrp="1"/>
          </p:cNvSpPr>
          <p:nvPr>
            <p:ph type="body" sz="quarter" idx="16" hasCustomPrompt="1"/>
          </p:nvPr>
        </p:nvSpPr>
        <p:spPr>
          <a:xfrm>
            <a:off x="536575" y="2051598"/>
            <a:ext cx="8059738" cy="92810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de-DE" dirty="0"/>
          </a:p>
        </p:txBody>
      </p:sp>
      <p:sp>
        <p:nvSpPr>
          <p:cNvPr id="3" name="Tabellenplatzhalter 2"/>
          <p:cNvSpPr>
            <a:spLocks noGrp="1"/>
          </p:cNvSpPr>
          <p:nvPr>
            <p:ph type="tbl" sz="quarter" idx="17"/>
          </p:nvPr>
        </p:nvSpPr>
        <p:spPr>
          <a:xfrm>
            <a:off x="536575" y="3462337"/>
            <a:ext cx="8059737" cy="2174875"/>
          </a:xfrm>
          <a:prstGeom prst="rect">
            <a:avLst/>
          </a:prstGeom>
        </p:spPr>
        <p:txBody>
          <a:bodyPr vert="horz" anchor="ctr" anchorCtr="1"/>
          <a:lstStyle>
            <a:lvl1pPr marL="0" indent="0" algn="ctr">
              <a:buFontTx/>
              <a:buNone/>
              <a:defRPr sz="1500"/>
            </a:lvl1pPr>
          </a:lstStyle>
          <a:p>
            <a:r>
              <a:rPr lang="de-DE"/>
              <a:t>Tabelle durch Klicken auf Symbol hinzufügen</a:t>
            </a:r>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2361091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Inhalt, Bild 2">
    <p:spTree>
      <p:nvGrpSpPr>
        <p:cNvPr id="1" name=""/>
        <p:cNvGrpSpPr/>
        <p:nvPr/>
      </p:nvGrpSpPr>
      <p:grpSpPr>
        <a:xfrm>
          <a:off x="0" y="0"/>
          <a:ext cx="0" cy="0"/>
          <a:chOff x="0" y="0"/>
          <a:chExt cx="0" cy="0"/>
        </a:xfrm>
      </p:grpSpPr>
      <p:pic>
        <p:nvPicPr>
          <p:cNvPr id="4" name="Bild 3"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7" name="Bildplatzhalter 13"/>
          <p:cNvSpPr>
            <a:spLocks noGrp="1"/>
          </p:cNvSpPr>
          <p:nvPr>
            <p:ph type="pic" sz="quarter" idx="14"/>
          </p:nvPr>
        </p:nvSpPr>
        <p:spPr>
          <a:xfrm>
            <a:off x="536576" y="1578581"/>
            <a:ext cx="3037175" cy="3036011"/>
          </a:xfrm>
          <a:prstGeom prst="rect">
            <a:avLst/>
          </a:prstGeom>
        </p:spPr>
        <p:txBody>
          <a:bodyPr vert="horz" anchor="ctr" anchorCtr="1"/>
          <a:lstStyle>
            <a:lvl1pPr marL="0" indent="0" algn="ctr">
              <a:buNone/>
              <a:defRPr sz="1500"/>
            </a:lvl1pPr>
          </a:lstStyle>
          <a:p>
            <a:r>
              <a:rPr lang="de-DE"/>
              <a:t>Bild durch Klicken auf Symbol hinzufügen</a:t>
            </a:r>
            <a:endParaRPr lang="de-DE" dirty="0"/>
          </a:p>
        </p:txBody>
      </p:sp>
      <p:sp>
        <p:nvSpPr>
          <p:cNvPr id="9"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10"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14" name="Textplatzhalter 2"/>
          <p:cNvSpPr>
            <a:spLocks noGrp="1"/>
          </p:cNvSpPr>
          <p:nvPr>
            <p:ph type="body" sz="quarter" idx="12" hasCustomPrompt="1"/>
          </p:nvPr>
        </p:nvSpPr>
        <p:spPr>
          <a:xfrm>
            <a:off x="3866815" y="1578581"/>
            <a:ext cx="4729498" cy="4057044"/>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a:p>
            <a:pPr lvl="0"/>
            <a:endParaRPr lang="de-DE" dirty="0"/>
          </a:p>
        </p:txBody>
      </p:sp>
      <p:sp>
        <p:nvSpPr>
          <p:cNvPr id="3" name="Textplatzhalter 2"/>
          <p:cNvSpPr>
            <a:spLocks noGrp="1"/>
          </p:cNvSpPr>
          <p:nvPr>
            <p:ph type="body" sz="quarter" idx="16" hasCustomPrompt="1"/>
          </p:nvPr>
        </p:nvSpPr>
        <p:spPr>
          <a:xfrm>
            <a:off x="536575" y="4621996"/>
            <a:ext cx="3036888" cy="360459"/>
          </a:xfrm>
          <a:prstGeom prst="rect">
            <a:avLst/>
          </a:prstGeom>
        </p:spPr>
        <p:txBody>
          <a:bodyPr vert="horz" lIns="0" tIns="0" rIns="0" bIns="0" anchor="b" anchorCtr="0"/>
          <a:lstStyle>
            <a:lvl1pPr marL="0" indent="0">
              <a:buFontTx/>
              <a:buNone/>
              <a:defRPr sz="1600" spc="30">
                <a:solidFill>
                  <a:schemeClr val="accent1"/>
                </a:solidFill>
              </a:defRPr>
            </a:lvl1pPr>
          </a:lstStyle>
          <a:p>
            <a:pPr lvl="0"/>
            <a:r>
              <a:rPr lang="de-DE" dirty="0"/>
              <a:t>Bildunterschrift</a:t>
            </a:r>
          </a:p>
        </p:txBody>
      </p:sp>
      <p:sp>
        <p:nvSpPr>
          <p:cNvPr id="11"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2118004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1">
    <p:spTree>
      <p:nvGrpSpPr>
        <p:cNvPr id="1" name=""/>
        <p:cNvGrpSpPr/>
        <p:nvPr/>
      </p:nvGrpSpPr>
      <p:grpSpPr>
        <a:xfrm>
          <a:off x="0" y="0"/>
          <a:ext cx="0" cy="0"/>
          <a:chOff x="0" y="0"/>
          <a:chExt cx="0" cy="0"/>
        </a:xfrm>
      </p:grpSpPr>
      <p:pic>
        <p:nvPicPr>
          <p:cNvPr id="10" name="Bild 9"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5" name="Bildplatzhalter 13"/>
          <p:cNvSpPr>
            <a:spLocks noGrp="1"/>
          </p:cNvSpPr>
          <p:nvPr>
            <p:ph type="pic" sz="quarter" idx="14"/>
          </p:nvPr>
        </p:nvSpPr>
        <p:spPr>
          <a:xfrm>
            <a:off x="536576" y="538164"/>
            <a:ext cx="8059738" cy="5097462"/>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7"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8"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Tree>
    <p:extLst>
      <p:ext uri="{BB962C8B-B14F-4D97-AF65-F5344CB8AC3E}">
        <p14:creationId xmlns:p14="http://schemas.microsoft.com/office/powerpoint/2010/main" val="61749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 2">
    <p:spTree>
      <p:nvGrpSpPr>
        <p:cNvPr id="1" name=""/>
        <p:cNvGrpSpPr/>
        <p:nvPr/>
      </p:nvGrpSpPr>
      <p:grpSpPr>
        <a:xfrm>
          <a:off x="0" y="0"/>
          <a:ext cx="0" cy="0"/>
          <a:chOff x="0" y="0"/>
          <a:chExt cx="0" cy="0"/>
        </a:xfrm>
      </p:grpSpPr>
      <p:pic>
        <p:nvPicPr>
          <p:cNvPr id="4" name="Bild 3"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5"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6"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8" name="Bildplatzhalter 13"/>
          <p:cNvSpPr>
            <a:spLocks noGrp="1"/>
          </p:cNvSpPr>
          <p:nvPr>
            <p:ph type="pic" sz="quarter" idx="14"/>
          </p:nvPr>
        </p:nvSpPr>
        <p:spPr>
          <a:xfrm>
            <a:off x="536576" y="538164"/>
            <a:ext cx="3932648" cy="5097462"/>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9" name="Bildplatzhalter 13"/>
          <p:cNvSpPr>
            <a:spLocks noGrp="1"/>
          </p:cNvSpPr>
          <p:nvPr>
            <p:ph type="pic" sz="quarter" idx="16"/>
          </p:nvPr>
        </p:nvSpPr>
        <p:spPr>
          <a:xfrm>
            <a:off x="4640178" y="538164"/>
            <a:ext cx="3953862" cy="5097462"/>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Tree>
    <p:extLst>
      <p:ext uri="{BB962C8B-B14F-4D97-AF65-F5344CB8AC3E}">
        <p14:creationId xmlns:p14="http://schemas.microsoft.com/office/powerpoint/2010/main" val="2230159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 3">
    <p:spTree>
      <p:nvGrpSpPr>
        <p:cNvPr id="1" name=""/>
        <p:cNvGrpSpPr/>
        <p:nvPr/>
      </p:nvGrpSpPr>
      <p:grpSpPr>
        <a:xfrm>
          <a:off x="0" y="0"/>
          <a:ext cx="0" cy="0"/>
          <a:chOff x="0" y="0"/>
          <a:chExt cx="0" cy="0"/>
        </a:xfrm>
      </p:grpSpPr>
      <p:pic>
        <p:nvPicPr>
          <p:cNvPr id="8" name="Bild 7"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4"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5"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6" name="Bildplatzhalter 13"/>
          <p:cNvSpPr>
            <a:spLocks noGrp="1"/>
          </p:cNvSpPr>
          <p:nvPr>
            <p:ph type="pic" sz="quarter" idx="14"/>
          </p:nvPr>
        </p:nvSpPr>
        <p:spPr>
          <a:xfrm>
            <a:off x="536576" y="538165"/>
            <a:ext cx="3932648"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7" name="Bildplatzhalter 13"/>
          <p:cNvSpPr>
            <a:spLocks noGrp="1"/>
          </p:cNvSpPr>
          <p:nvPr>
            <p:ph type="pic" sz="quarter" idx="16"/>
          </p:nvPr>
        </p:nvSpPr>
        <p:spPr>
          <a:xfrm>
            <a:off x="4640178" y="538165"/>
            <a:ext cx="3953862"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9" name="Bildplatzhalter 13"/>
          <p:cNvSpPr>
            <a:spLocks noGrp="1"/>
          </p:cNvSpPr>
          <p:nvPr>
            <p:ph type="pic" sz="quarter" idx="17"/>
          </p:nvPr>
        </p:nvSpPr>
        <p:spPr>
          <a:xfrm>
            <a:off x="536576" y="3173365"/>
            <a:ext cx="3932648"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10" name="Bildplatzhalter 13"/>
          <p:cNvSpPr>
            <a:spLocks noGrp="1"/>
          </p:cNvSpPr>
          <p:nvPr>
            <p:ph type="pic" sz="quarter" idx="18"/>
          </p:nvPr>
        </p:nvSpPr>
        <p:spPr>
          <a:xfrm>
            <a:off x="4640178" y="3173365"/>
            <a:ext cx="3953862"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Tree>
    <p:extLst>
      <p:ext uri="{BB962C8B-B14F-4D97-AF65-F5344CB8AC3E}">
        <p14:creationId xmlns:p14="http://schemas.microsoft.com/office/powerpoint/2010/main" val="2400603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 1 und Inhalt">
    <p:spTree>
      <p:nvGrpSpPr>
        <p:cNvPr id="1" name=""/>
        <p:cNvGrpSpPr/>
        <p:nvPr/>
      </p:nvGrpSpPr>
      <p:grpSpPr>
        <a:xfrm>
          <a:off x="0" y="0"/>
          <a:ext cx="0" cy="0"/>
          <a:chOff x="0" y="0"/>
          <a:chExt cx="0" cy="0"/>
        </a:xfrm>
      </p:grpSpPr>
      <p:pic>
        <p:nvPicPr>
          <p:cNvPr id="4" name="Bild 3"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5" name="Bildplatzhalter 13"/>
          <p:cNvSpPr>
            <a:spLocks noGrp="1"/>
          </p:cNvSpPr>
          <p:nvPr>
            <p:ph type="pic" sz="quarter" idx="14"/>
          </p:nvPr>
        </p:nvSpPr>
        <p:spPr>
          <a:xfrm>
            <a:off x="536576" y="538165"/>
            <a:ext cx="8059738" cy="3939532"/>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6"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7"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8" name="Textplatzhalter 2"/>
          <p:cNvSpPr>
            <a:spLocks noGrp="1"/>
          </p:cNvSpPr>
          <p:nvPr>
            <p:ph type="body" sz="quarter" idx="12"/>
          </p:nvPr>
        </p:nvSpPr>
        <p:spPr>
          <a:xfrm>
            <a:off x="536576" y="4762641"/>
            <a:ext cx="8059738" cy="874572"/>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lvl="0"/>
            <a:r>
              <a:rPr lang="de-DE"/>
              <a:t>Textmasterformat bearbeiten</a:t>
            </a:r>
          </a:p>
        </p:txBody>
      </p:sp>
    </p:spTree>
    <p:extLst>
      <p:ext uri="{BB962C8B-B14F-4D97-AF65-F5344CB8AC3E}">
        <p14:creationId xmlns:p14="http://schemas.microsoft.com/office/powerpoint/2010/main" val="33588254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2 und Inhalt">
    <p:spTree>
      <p:nvGrpSpPr>
        <p:cNvPr id="1" name=""/>
        <p:cNvGrpSpPr/>
        <p:nvPr/>
      </p:nvGrpSpPr>
      <p:grpSpPr>
        <a:xfrm>
          <a:off x="0" y="0"/>
          <a:ext cx="0" cy="0"/>
          <a:chOff x="0" y="0"/>
          <a:chExt cx="0" cy="0"/>
        </a:xfrm>
      </p:grpSpPr>
      <p:pic>
        <p:nvPicPr>
          <p:cNvPr id="4" name="Bild 3"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5"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6"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7" name="Bildplatzhalter 13"/>
          <p:cNvSpPr>
            <a:spLocks noGrp="1"/>
          </p:cNvSpPr>
          <p:nvPr>
            <p:ph type="pic" sz="quarter" idx="14"/>
          </p:nvPr>
        </p:nvSpPr>
        <p:spPr>
          <a:xfrm>
            <a:off x="536576" y="538164"/>
            <a:ext cx="3932648" cy="3939533"/>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8" name="Bildplatzhalter 13"/>
          <p:cNvSpPr>
            <a:spLocks noGrp="1"/>
          </p:cNvSpPr>
          <p:nvPr>
            <p:ph type="pic" sz="quarter" idx="16"/>
          </p:nvPr>
        </p:nvSpPr>
        <p:spPr>
          <a:xfrm>
            <a:off x="4640178" y="538164"/>
            <a:ext cx="3953862" cy="3939533"/>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10" name="Textplatzhalter 2"/>
          <p:cNvSpPr>
            <a:spLocks noGrp="1"/>
          </p:cNvSpPr>
          <p:nvPr>
            <p:ph type="body" sz="quarter" idx="12" hasCustomPrompt="1"/>
          </p:nvPr>
        </p:nvSpPr>
        <p:spPr>
          <a:xfrm>
            <a:off x="536576" y="4762641"/>
            <a:ext cx="8059738" cy="874572"/>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a:t>
            </a:r>
          </a:p>
        </p:txBody>
      </p:sp>
    </p:spTree>
    <p:extLst>
      <p:ext uri="{BB962C8B-B14F-4D97-AF65-F5344CB8AC3E}">
        <p14:creationId xmlns:p14="http://schemas.microsoft.com/office/powerpoint/2010/main" val="2258300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d 3 und Inhalt">
    <p:spTree>
      <p:nvGrpSpPr>
        <p:cNvPr id="1" name=""/>
        <p:cNvGrpSpPr/>
        <p:nvPr/>
      </p:nvGrpSpPr>
      <p:grpSpPr>
        <a:xfrm>
          <a:off x="0" y="0"/>
          <a:ext cx="0" cy="0"/>
          <a:chOff x="0" y="0"/>
          <a:chExt cx="0" cy="0"/>
        </a:xfrm>
      </p:grpSpPr>
      <p:pic>
        <p:nvPicPr>
          <p:cNvPr id="4" name="Bild 3"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5"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6"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8" name="Bildplatzhalter 13"/>
          <p:cNvSpPr>
            <a:spLocks noGrp="1"/>
          </p:cNvSpPr>
          <p:nvPr>
            <p:ph type="pic" sz="quarter" idx="16"/>
          </p:nvPr>
        </p:nvSpPr>
        <p:spPr>
          <a:xfrm>
            <a:off x="5926402" y="538165"/>
            <a:ext cx="2667637"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10" name="Bildplatzhalter 13"/>
          <p:cNvSpPr>
            <a:spLocks noGrp="1"/>
          </p:cNvSpPr>
          <p:nvPr>
            <p:ph type="pic" sz="quarter" idx="18"/>
          </p:nvPr>
        </p:nvSpPr>
        <p:spPr>
          <a:xfrm>
            <a:off x="5926402" y="3173365"/>
            <a:ext cx="2667637" cy="2463848"/>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13" name="Bildplatzhalter 13"/>
          <p:cNvSpPr>
            <a:spLocks noGrp="1"/>
          </p:cNvSpPr>
          <p:nvPr>
            <p:ph type="pic" sz="quarter" idx="19"/>
          </p:nvPr>
        </p:nvSpPr>
        <p:spPr>
          <a:xfrm>
            <a:off x="3087811" y="536013"/>
            <a:ext cx="2667637"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14" name="Bildplatzhalter 13"/>
          <p:cNvSpPr>
            <a:spLocks noGrp="1"/>
          </p:cNvSpPr>
          <p:nvPr>
            <p:ph type="pic" sz="quarter" idx="20"/>
          </p:nvPr>
        </p:nvSpPr>
        <p:spPr>
          <a:xfrm>
            <a:off x="3087811" y="3171213"/>
            <a:ext cx="2667637" cy="2466000"/>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15" name="Textplatzhalter 2"/>
          <p:cNvSpPr>
            <a:spLocks noGrp="1"/>
          </p:cNvSpPr>
          <p:nvPr>
            <p:ph type="body" sz="quarter" idx="12" hasCustomPrompt="1"/>
          </p:nvPr>
        </p:nvSpPr>
        <p:spPr>
          <a:xfrm>
            <a:off x="536576" y="538165"/>
            <a:ext cx="2380281" cy="5099048"/>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a:p>
            <a:pPr lvl="0"/>
            <a:endParaRPr lang="de-DE" dirty="0"/>
          </a:p>
        </p:txBody>
      </p:sp>
    </p:spTree>
    <p:extLst>
      <p:ext uri="{BB962C8B-B14F-4D97-AF65-F5344CB8AC3E}">
        <p14:creationId xmlns:p14="http://schemas.microsoft.com/office/powerpoint/2010/main" val="1574705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bschnittsüberschrift">
    <p:bg>
      <p:bgPr>
        <a:solidFill>
          <a:schemeClr val="bg1"/>
        </a:solidFill>
        <a:effectLst/>
      </p:bgPr>
    </p:bg>
    <p:spTree>
      <p:nvGrpSpPr>
        <p:cNvPr id="1" name=""/>
        <p:cNvGrpSpPr/>
        <p:nvPr/>
      </p:nvGrpSpPr>
      <p:grpSpPr>
        <a:xfrm>
          <a:off x="0" y="0"/>
          <a:ext cx="0" cy="0"/>
          <a:chOff x="0" y="0"/>
          <a:chExt cx="0" cy="0"/>
        </a:xfrm>
      </p:grpSpPr>
      <p:pic>
        <p:nvPicPr>
          <p:cNvPr id="12" name="Bild 11" descr="LANUV_PowerPoint_Streifen.png"/>
          <p:cNvPicPr>
            <a:picLocks noChangeAspect="1"/>
          </p:cNvPicPr>
          <p:nvPr userDrawn="1"/>
        </p:nvPicPr>
        <p:blipFill>
          <a:blip r:embed="rId2">
            <a:alphaModFix amt="45000"/>
            <a:extLst>
              <a:ext uri="{28A0092B-C50C-407E-A947-70E740481C1C}">
                <a14:useLocalDpi xmlns:a14="http://schemas.microsoft.com/office/drawing/2010/main" val="0"/>
              </a:ext>
            </a:extLst>
          </a:blip>
          <a:stretch>
            <a:fillRect/>
          </a:stretch>
        </p:blipFill>
        <p:spPr>
          <a:xfrm>
            <a:off x="-1587" y="5539180"/>
            <a:ext cx="9144000" cy="1200912"/>
          </a:xfrm>
          <a:prstGeom prst="rect">
            <a:avLst/>
          </a:prstGeom>
        </p:spPr>
      </p:pic>
      <p:pic>
        <p:nvPicPr>
          <p:cNvPr id="4" name="Bild 3" descr="LANUV_PowerPoint_Key Visual_Allgemein.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5" name="Textplatzhalter 15"/>
          <p:cNvSpPr>
            <a:spLocks noGrp="1"/>
          </p:cNvSpPr>
          <p:nvPr>
            <p:ph type="body" sz="quarter" idx="12" hasCustomPrompt="1"/>
          </p:nvPr>
        </p:nvSpPr>
        <p:spPr>
          <a:xfrm>
            <a:off x="536575" y="1283155"/>
            <a:ext cx="8058150" cy="387384"/>
          </a:xfrm>
          <a:prstGeom prst="rect">
            <a:avLst/>
          </a:prstGeom>
        </p:spPr>
        <p:txBody>
          <a:bodyPr vert="horz" lIns="0" tIns="0" rIns="0" bIns="0"/>
          <a:lstStyle>
            <a:lvl1pPr marL="0" indent="0">
              <a:lnSpc>
                <a:spcPts val="2800"/>
              </a:lnSpc>
              <a:spcBef>
                <a:spcPts val="0"/>
              </a:spcBef>
              <a:buNone/>
              <a:defRPr sz="2400" baseline="0">
                <a:solidFill>
                  <a:schemeClr val="accent1"/>
                </a:solidFill>
              </a:defRPr>
            </a:lvl1pPr>
          </a:lstStyle>
          <a:p>
            <a:pPr lvl="0"/>
            <a:r>
              <a:rPr lang="de-DE" dirty="0"/>
              <a:t>Subheadline</a:t>
            </a:r>
          </a:p>
        </p:txBody>
      </p:sp>
      <p:sp>
        <p:nvSpPr>
          <p:cNvPr id="16" name="Textplatzhalter 2"/>
          <p:cNvSpPr>
            <a:spLocks noGrp="1"/>
          </p:cNvSpPr>
          <p:nvPr>
            <p:ph type="body" sz="quarter" idx="15" hasCustomPrompt="1"/>
          </p:nvPr>
        </p:nvSpPr>
        <p:spPr>
          <a:xfrm>
            <a:off x="534987" y="1898329"/>
            <a:ext cx="8059738" cy="2859287"/>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a:p>
            <a:pPr lvl="0"/>
            <a:endParaRPr lang="de-DE" dirty="0"/>
          </a:p>
        </p:txBody>
      </p:sp>
      <p:sp>
        <p:nvSpPr>
          <p:cNvPr id="13"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noFill/>
                <a:latin typeface="+mn-lt"/>
                <a:cs typeface="Arial Hebrew"/>
              </a:defRPr>
            </a:lvl1pPr>
          </a:lstStyle>
          <a:p>
            <a:r>
              <a:rPr lang="de-DE"/>
              <a:t>06.04.2022</a:t>
            </a:r>
            <a:endParaRPr lang="de-DE" dirty="0"/>
          </a:p>
        </p:txBody>
      </p:sp>
      <p:sp>
        <p:nvSpPr>
          <p:cNvPr id="14" name="Foliennummernplatzhalter 6"/>
          <p:cNvSpPr>
            <a:spLocks noGrp="1"/>
          </p:cNvSpPr>
          <p:nvPr>
            <p:ph type="sldNum" sz="quarter" idx="16"/>
          </p:nvPr>
        </p:nvSpPr>
        <p:spPr>
          <a:xfrm>
            <a:off x="8605838" y="6358329"/>
            <a:ext cx="538162" cy="187251"/>
          </a:xfrm>
          <a:prstGeom prst="rect">
            <a:avLst/>
          </a:prstGeom>
        </p:spPr>
        <p:txBody>
          <a:bodyPr tIns="108000" bIns="0" anchor="b" anchorCtr="1"/>
          <a:lstStyle>
            <a:lvl1pPr>
              <a:defRPr sz="1000">
                <a:noFill/>
              </a:defRPr>
            </a:lvl1pPr>
          </a:lstStyle>
          <a:p>
            <a:fld id="{E9F2DFB4-3A6B-0D40-BE1C-30F02DD12951}" type="slidenum">
              <a:rPr lang="de-DE" smtClean="0"/>
              <a:pPr/>
              <a:t>‹Nr.›</a:t>
            </a:fld>
            <a:endParaRPr lang="de-DE" dirty="0"/>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33426752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bschlusschart">
    <p:bg>
      <p:bgRef idx="1001">
        <a:schemeClr val="bg1"/>
      </p:bgRef>
    </p:bg>
    <p:spTree>
      <p:nvGrpSpPr>
        <p:cNvPr id="1" name=""/>
        <p:cNvGrpSpPr/>
        <p:nvPr/>
      </p:nvGrpSpPr>
      <p:grpSpPr>
        <a:xfrm>
          <a:off x="0" y="0"/>
          <a:ext cx="0" cy="0"/>
          <a:chOff x="0" y="0"/>
          <a:chExt cx="0" cy="0"/>
        </a:xfrm>
      </p:grpSpPr>
      <p:pic>
        <p:nvPicPr>
          <p:cNvPr id="4" name="Bild 3" descr="LANUV_PowerPoint_Logoleiste_n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228344"/>
          </a:xfrm>
          <a:prstGeom prst="rect">
            <a:avLst/>
          </a:prstGeom>
        </p:spPr>
      </p:pic>
      <p:pic>
        <p:nvPicPr>
          <p:cNvPr id="5" name="Bild 4" descr="LANUV_PowerPoint_Key Visual_Allgemein.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6" name="Textplatzhalter 7"/>
          <p:cNvSpPr>
            <a:spLocks noGrp="1"/>
          </p:cNvSpPr>
          <p:nvPr>
            <p:ph type="body" sz="quarter" idx="11" hasCustomPrompt="1"/>
          </p:nvPr>
        </p:nvSpPr>
        <p:spPr>
          <a:xfrm>
            <a:off x="536575" y="2319740"/>
            <a:ext cx="8058150" cy="556846"/>
          </a:xfrm>
          <a:prstGeom prst="rect">
            <a:avLst/>
          </a:prstGeom>
        </p:spPr>
        <p:txBody>
          <a:bodyPr vert="horz" lIns="0" tIns="0" rIns="0" bIns="0"/>
          <a:lstStyle>
            <a:lvl1pPr marL="0" indent="0">
              <a:buNone/>
              <a:defRPr lang="de-DE" sz="3400" b="1" i="0" baseline="0" dirty="0" smtClean="0">
                <a:latin typeface="Arial"/>
                <a:cs typeface="Arial"/>
              </a:defRPr>
            </a:lvl1pPr>
            <a:lvl2pPr marL="457200" indent="0">
              <a:buNone/>
              <a:defRPr b="0" i="0" spc="0" baseline="0">
                <a:solidFill>
                  <a:schemeClr val="tx2">
                    <a:lumMod val="75000"/>
                  </a:schemeClr>
                </a:solidFill>
                <a:latin typeface="Arial"/>
                <a:cs typeface="Arial"/>
              </a:defRPr>
            </a:lvl2pPr>
          </a:lstStyle>
          <a:p>
            <a:pPr lvl="0"/>
            <a:r>
              <a:rPr lang="de-DE" dirty="0"/>
              <a:t>Vielen Dank!</a:t>
            </a:r>
          </a:p>
        </p:txBody>
      </p:sp>
      <p:sp>
        <p:nvSpPr>
          <p:cNvPr id="14"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noFill/>
              </a:defRPr>
            </a:lvl1pPr>
          </a:lstStyle>
          <a:p>
            <a:fld id="{E9F2DFB4-3A6B-0D40-BE1C-30F02DD12951}" type="slidenum">
              <a:rPr lang="de-DE" smtClean="0"/>
              <a:pPr/>
              <a:t>‹Nr.›</a:t>
            </a:fld>
            <a:endParaRPr lang="de-DE" dirty="0"/>
          </a:p>
        </p:txBody>
      </p:sp>
      <p:sp>
        <p:nvSpPr>
          <p:cNvPr id="17"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noFill/>
                <a:latin typeface="+mn-lt"/>
                <a:cs typeface="Arial Hebrew"/>
              </a:defRPr>
            </a:lvl1pPr>
          </a:lstStyle>
          <a:p>
            <a:r>
              <a:rPr lang="de-DE"/>
              <a:t>06.04.2022</a:t>
            </a:r>
            <a:endParaRPr lang="de-DE" dirty="0"/>
          </a:p>
        </p:txBody>
      </p:sp>
      <p:sp>
        <p:nvSpPr>
          <p:cNvPr id="3" name="Textplatzhalter 2"/>
          <p:cNvSpPr>
            <a:spLocks noGrp="1"/>
          </p:cNvSpPr>
          <p:nvPr>
            <p:ph type="body" sz="quarter" idx="16"/>
          </p:nvPr>
        </p:nvSpPr>
        <p:spPr>
          <a:xfrm>
            <a:off x="536575" y="3216275"/>
            <a:ext cx="5438775" cy="2548785"/>
          </a:xfrm>
          <a:prstGeom prst="rect">
            <a:avLst/>
          </a:prstGeom>
        </p:spPr>
        <p:txBody>
          <a:bodyPr vert="horz" lIns="0" tIns="0" rIns="0" bIns="0"/>
          <a:lstStyle>
            <a:lvl1pPr marL="0" indent="0">
              <a:buFontTx/>
              <a:buNone/>
              <a:defRPr sz="1500"/>
            </a:lvl1pPr>
          </a:lstStyle>
          <a:p>
            <a:pPr lvl="0"/>
            <a:r>
              <a:rPr lang="de-DE"/>
              <a:t>Textmasterformat bearbeiten</a:t>
            </a:r>
          </a:p>
        </p:txBody>
      </p:sp>
    </p:spTree>
    <p:extLst>
      <p:ext uri="{BB962C8B-B14F-4D97-AF65-F5344CB8AC3E}">
        <p14:creationId xmlns:p14="http://schemas.microsoft.com/office/powerpoint/2010/main" val="169581579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folie Jubiläum">
    <p:spTree>
      <p:nvGrpSpPr>
        <p:cNvPr id="1" name=""/>
        <p:cNvGrpSpPr/>
        <p:nvPr/>
      </p:nvGrpSpPr>
      <p:grpSpPr>
        <a:xfrm>
          <a:off x="0" y="0"/>
          <a:ext cx="0" cy="0"/>
          <a:chOff x="0" y="0"/>
          <a:chExt cx="0" cy="0"/>
        </a:xfrm>
      </p:grpSpPr>
      <p:pic>
        <p:nvPicPr>
          <p:cNvPr id="14" name="Bild 13"/>
          <p:cNvPicPr>
            <a:picLocks noChangeAspect="1"/>
          </p:cNvPicPr>
          <p:nvPr userDrawn="1"/>
        </p:nvPicPr>
        <p:blipFill rotWithShape="1">
          <a:blip r:embed="rId2">
            <a:extLst>
              <a:ext uri="{28A0092B-C50C-407E-A947-70E740481C1C}">
                <a14:useLocalDpi xmlns:a14="http://schemas.microsoft.com/office/drawing/2010/main" val="0"/>
              </a:ext>
            </a:extLst>
          </a:blip>
          <a:srcRect t="521" b="521"/>
          <a:stretch/>
        </p:blipFill>
        <p:spPr>
          <a:xfrm>
            <a:off x="0" y="1222375"/>
            <a:ext cx="9144000" cy="2171700"/>
          </a:xfrm>
          <a:prstGeom prst="rect">
            <a:avLst/>
          </a:prstGeom>
        </p:spPr>
      </p:pic>
      <p:sp>
        <p:nvSpPr>
          <p:cNvPr id="8" name="Textplatzhalter 7"/>
          <p:cNvSpPr>
            <a:spLocks noGrp="1"/>
          </p:cNvSpPr>
          <p:nvPr>
            <p:ph type="body" sz="quarter" idx="11" hasCustomPrompt="1"/>
          </p:nvPr>
        </p:nvSpPr>
        <p:spPr>
          <a:xfrm>
            <a:off x="536575" y="3760716"/>
            <a:ext cx="8058150" cy="586720"/>
          </a:xfrm>
          <a:prstGeom prst="rect">
            <a:avLst/>
          </a:prstGeom>
        </p:spPr>
        <p:txBody>
          <a:bodyPr vert="horz" lIns="0" tIns="0" rIns="0" bIns="0"/>
          <a:lstStyle>
            <a:lvl1pPr marL="0" indent="0">
              <a:buNone/>
              <a:defRPr lang="de-DE" sz="3400" b="1" i="0" dirty="0" smtClean="0">
                <a:latin typeface="Arial"/>
                <a:cs typeface="Arial"/>
              </a:defRPr>
            </a:lvl1pPr>
            <a:lvl2pPr marL="457200" indent="0">
              <a:buNone/>
              <a:defRPr b="0" i="0" spc="0" baseline="0">
                <a:solidFill>
                  <a:schemeClr val="tx2">
                    <a:lumMod val="75000"/>
                  </a:schemeClr>
                </a:solidFill>
                <a:latin typeface="Arial"/>
                <a:cs typeface="Arial"/>
              </a:defRPr>
            </a:lvl2pPr>
          </a:lstStyle>
          <a:p>
            <a:pPr lvl="0"/>
            <a:r>
              <a:rPr lang="de-DE" dirty="0"/>
              <a:t>Titel Allgemein Jubiläum</a:t>
            </a:r>
          </a:p>
        </p:txBody>
      </p:sp>
      <p:sp>
        <p:nvSpPr>
          <p:cNvPr id="16" name="Textplatzhalter 15"/>
          <p:cNvSpPr>
            <a:spLocks noGrp="1"/>
          </p:cNvSpPr>
          <p:nvPr>
            <p:ph type="body" sz="quarter" idx="12" hasCustomPrompt="1"/>
          </p:nvPr>
        </p:nvSpPr>
        <p:spPr>
          <a:xfrm>
            <a:off x="536575" y="4347436"/>
            <a:ext cx="8058150" cy="1237795"/>
          </a:xfrm>
          <a:prstGeom prst="rect">
            <a:avLst/>
          </a:prstGeom>
        </p:spPr>
        <p:txBody>
          <a:bodyPr vert="horz" lIns="0" tIns="0" rIns="0" bIns="0"/>
          <a:lstStyle>
            <a:lvl1pPr marL="0" indent="0">
              <a:lnSpc>
                <a:spcPts val="2800"/>
              </a:lnSpc>
              <a:spcBef>
                <a:spcPts val="0"/>
              </a:spcBef>
              <a:buNone/>
              <a:defRPr sz="2400" baseline="0">
                <a:solidFill>
                  <a:schemeClr val="accent1"/>
                </a:solidFill>
              </a:defRPr>
            </a:lvl1pPr>
          </a:lstStyle>
          <a:p>
            <a:pPr lvl="0"/>
            <a:r>
              <a:rPr lang="de-DE" dirty="0"/>
              <a:t>Subheadline, maximal zweizeilig</a:t>
            </a:r>
          </a:p>
        </p:txBody>
      </p:sp>
      <p:sp>
        <p:nvSpPr>
          <p:cNvPr id="19"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pic>
        <p:nvPicPr>
          <p:cNvPr id="10" name="Bild 9" descr="LANUV_PowerPoint_Key Visua_Allgemein_Tite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823616"/>
            <a:ext cx="9144000" cy="926592"/>
          </a:xfrm>
          <a:prstGeom prst="rect">
            <a:avLst/>
          </a:prstGeom>
        </p:spPr>
      </p:pic>
      <p:pic>
        <p:nvPicPr>
          <p:cNvPr id="11" name="Bild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228344"/>
          </a:xfrm>
          <a:prstGeom prst="rect">
            <a:avLst/>
          </a:prstGeom>
        </p:spPr>
      </p:pic>
    </p:spTree>
    <p:extLst>
      <p:ext uri="{BB962C8B-B14F-4D97-AF65-F5344CB8AC3E}">
        <p14:creationId xmlns:p14="http://schemas.microsoft.com/office/powerpoint/2010/main" val="18095463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elfolie ">
    <p:spTree>
      <p:nvGrpSpPr>
        <p:cNvPr id="1" name=""/>
        <p:cNvGrpSpPr/>
        <p:nvPr/>
      </p:nvGrpSpPr>
      <p:grpSpPr>
        <a:xfrm>
          <a:off x="0" y="0"/>
          <a:ext cx="0" cy="0"/>
          <a:chOff x="0" y="0"/>
          <a:chExt cx="0" cy="0"/>
        </a:xfrm>
      </p:grpSpPr>
      <p:pic>
        <p:nvPicPr>
          <p:cNvPr id="14" name="Bild 13"/>
          <p:cNvPicPr>
            <a:picLocks noChangeAspect="1"/>
          </p:cNvPicPr>
          <p:nvPr userDrawn="1"/>
        </p:nvPicPr>
        <p:blipFill rotWithShape="1">
          <a:blip r:embed="rId2">
            <a:extLst>
              <a:ext uri="{28A0092B-C50C-407E-A947-70E740481C1C}">
                <a14:useLocalDpi xmlns:a14="http://schemas.microsoft.com/office/drawing/2010/main" val="0"/>
              </a:ext>
            </a:extLst>
          </a:blip>
          <a:srcRect t="521" b="521"/>
          <a:stretch/>
        </p:blipFill>
        <p:spPr>
          <a:xfrm>
            <a:off x="0" y="1222375"/>
            <a:ext cx="9144000" cy="2171700"/>
          </a:xfrm>
          <a:prstGeom prst="rect">
            <a:avLst/>
          </a:prstGeom>
        </p:spPr>
      </p:pic>
      <p:sp>
        <p:nvSpPr>
          <p:cNvPr id="8" name="Textplatzhalter 7"/>
          <p:cNvSpPr>
            <a:spLocks noGrp="1"/>
          </p:cNvSpPr>
          <p:nvPr>
            <p:ph type="body" sz="quarter" idx="11" hasCustomPrompt="1"/>
          </p:nvPr>
        </p:nvSpPr>
        <p:spPr>
          <a:xfrm>
            <a:off x="536575" y="3760716"/>
            <a:ext cx="8058150" cy="586720"/>
          </a:xfrm>
          <a:prstGeom prst="rect">
            <a:avLst/>
          </a:prstGeom>
        </p:spPr>
        <p:txBody>
          <a:bodyPr vert="horz" lIns="0" tIns="0" rIns="0" bIns="0"/>
          <a:lstStyle>
            <a:lvl1pPr marL="0" indent="0">
              <a:buNone/>
              <a:defRPr lang="de-DE" sz="3400" b="1" i="0" dirty="0" smtClean="0">
                <a:latin typeface="Arial"/>
                <a:cs typeface="Arial"/>
              </a:defRPr>
            </a:lvl1pPr>
            <a:lvl2pPr marL="457200" indent="0">
              <a:buNone/>
              <a:defRPr b="0" i="0" spc="0" baseline="0">
                <a:solidFill>
                  <a:schemeClr val="tx2">
                    <a:lumMod val="75000"/>
                  </a:schemeClr>
                </a:solidFill>
                <a:latin typeface="Arial"/>
                <a:cs typeface="Arial"/>
              </a:defRPr>
            </a:lvl2pPr>
          </a:lstStyle>
          <a:p>
            <a:pPr lvl="0"/>
            <a:r>
              <a:rPr lang="de-DE" dirty="0"/>
              <a:t>Titel Allgemein</a:t>
            </a:r>
          </a:p>
        </p:txBody>
      </p:sp>
      <p:sp>
        <p:nvSpPr>
          <p:cNvPr id="16" name="Textplatzhalter 15"/>
          <p:cNvSpPr>
            <a:spLocks noGrp="1"/>
          </p:cNvSpPr>
          <p:nvPr>
            <p:ph type="body" sz="quarter" idx="12" hasCustomPrompt="1"/>
          </p:nvPr>
        </p:nvSpPr>
        <p:spPr>
          <a:xfrm>
            <a:off x="536575" y="4347436"/>
            <a:ext cx="8058150" cy="1237795"/>
          </a:xfrm>
          <a:prstGeom prst="rect">
            <a:avLst/>
          </a:prstGeom>
        </p:spPr>
        <p:txBody>
          <a:bodyPr vert="horz" lIns="0" tIns="0" rIns="0" bIns="0"/>
          <a:lstStyle>
            <a:lvl1pPr marL="0" indent="0">
              <a:lnSpc>
                <a:spcPts val="2800"/>
              </a:lnSpc>
              <a:spcBef>
                <a:spcPts val="0"/>
              </a:spcBef>
              <a:buNone/>
              <a:defRPr sz="2400" baseline="0">
                <a:solidFill>
                  <a:schemeClr val="accent1"/>
                </a:solidFill>
              </a:defRPr>
            </a:lvl1pPr>
          </a:lstStyle>
          <a:p>
            <a:pPr lvl="0"/>
            <a:r>
              <a:rPr lang="de-DE" dirty="0"/>
              <a:t>Subheadline, maximal zweizeilig</a:t>
            </a:r>
          </a:p>
        </p:txBody>
      </p:sp>
      <p:sp>
        <p:nvSpPr>
          <p:cNvPr id="19"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pic>
        <p:nvPicPr>
          <p:cNvPr id="10" name="Bild 9" descr="LANUV_PowerPoint_Key Visua_Allgemein_Tite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2823616"/>
            <a:ext cx="9144000" cy="926592"/>
          </a:xfrm>
          <a:prstGeom prst="rect">
            <a:avLst/>
          </a:prstGeom>
        </p:spPr>
      </p:pic>
      <p:pic>
        <p:nvPicPr>
          <p:cNvPr id="9" name="Bild 4" descr="LANUV_PowerPoint_Logoleiste_nm.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228344"/>
          </a:xfrm>
          <a:prstGeom prst="rect">
            <a:avLst/>
          </a:prstGeom>
        </p:spPr>
      </p:pic>
    </p:spTree>
    <p:extLst>
      <p:ext uri="{BB962C8B-B14F-4D97-AF65-F5344CB8AC3E}">
        <p14:creationId xmlns:p14="http://schemas.microsoft.com/office/powerpoint/2010/main" val="375436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Inhalt, Bullet Points">
    <p:spTree>
      <p:nvGrpSpPr>
        <p:cNvPr id="1" name=""/>
        <p:cNvGrpSpPr/>
        <p:nvPr/>
      </p:nvGrpSpPr>
      <p:grpSpPr>
        <a:xfrm>
          <a:off x="0" y="0"/>
          <a:ext cx="0" cy="0"/>
          <a:chOff x="0" y="0"/>
          <a:chExt cx="0" cy="0"/>
        </a:xfrm>
      </p:grpSpPr>
      <p:pic>
        <p:nvPicPr>
          <p:cNvPr id="5" name="Bild 4"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2"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13" name="Foliennummernplatzhalter 6"/>
          <p:cNvSpPr>
            <a:spLocks noGrp="1"/>
          </p:cNvSpPr>
          <p:nvPr>
            <p:ph type="sldNum" sz="quarter" idx="14"/>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
        <p:nvSpPr>
          <p:cNvPr id="7" name="Textplatzhalter 3"/>
          <p:cNvSpPr>
            <a:spLocks noGrp="1"/>
          </p:cNvSpPr>
          <p:nvPr>
            <p:ph type="body" sz="quarter" idx="13" hasCustomPrompt="1"/>
          </p:nvPr>
        </p:nvSpPr>
        <p:spPr>
          <a:xfrm>
            <a:off x="536575" y="3703015"/>
            <a:ext cx="8059738" cy="1007195"/>
          </a:xfrm>
          <a:prstGeom prst="rect">
            <a:avLst/>
          </a:prstGeom>
        </p:spPr>
        <p:txBody>
          <a:bodyPr vert="horz" lIns="0" tIns="0" rIns="0" bIns="0" numCol="1" spcCol="360000"/>
          <a:lstStyle>
            <a:lvl1pPr marL="342900" indent="-342900">
              <a:buClr>
                <a:schemeClr val="tx2"/>
              </a:buClr>
              <a:buSzPct val="100000"/>
              <a:buFont typeface="Lucida Grande"/>
              <a:buChar char="■"/>
              <a:defRPr sz="2000" baseline="0"/>
            </a:lvl1pPr>
          </a:lstStyle>
          <a:p>
            <a:pPr lvl="0"/>
            <a:r>
              <a:rPr lang="de-DE" dirty="0"/>
              <a:t>Bullet 1</a:t>
            </a:r>
          </a:p>
          <a:p>
            <a:pPr lvl="1"/>
            <a:r>
              <a:rPr lang="de-DE" dirty="0"/>
              <a:t>Bullet 2 Ebene</a:t>
            </a:r>
          </a:p>
          <a:p>
            <a:pPr lvl="2"/>
            <a:r>
              <a:rPr lang="de-DE" dirty="0"/>
              <a:t>Bullet 3 Ebene</a:t>
            </a:r>
          </a:p>
          <a:p>
            <a:pPr lvl="0"/>
            <a:endParaRPr lang="de-DE" dirty="0"/>
          </a:p>
        </p:txBody>
      </p:sp>
      <p:sp>
        <p:nvSpPr>
          <p:cNvPr id="8" name="Textplatzhalter 2"/>
          <p:cNvSpPr>
            <a:spLocks noGrp="1"/>
          </p:cNvSpPr>
          <p:nvPr>
            <p:ph type="body" sz="quarter" idx="12" hasCustomPrompt="1"/>
          </p:nvPr>
        </p:nvSpPr>
        <p:spPr>
          <a:xfrm>
            <a:off x="536576" y="1578581"/>
            <a:ext cx="8059738" cy="1873316"/>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lvl="0"/>
            <a:r>
              <a:rPr lang="de-DE" dirty="0"/>
              <a:t>Lorem ipsum dolor sit amet, consectetuer adipiscing elit. Maecenas porttitor congue massa. Fusce posuere, magna sed pulvinar ultricies, purus lectus malesuada libero, sit amet commodo magna eros quis </a:t>
            </a:r>
            <a:r>
              <a:rPr lang="de-DE" dirty="0" err="1"/>
              <a:t>urna</a:t>
            </a:r>
            <a:r>
              <a:rPr lang="de-DE" dirty="0"/>
              <a:t>.</a:t>
            </a:r>
          </a:p>
        </p:txBody>
      </p:sp>
    </p:spTree>
    <p:extLst>
      <p:ext uri="{BB962C8B-B14F-4D97-AF65-F5344CB8AC3E}">
        <p14:creationId xmlns:p14="http://schemas.microsoft.com/office/powerpoint/2010/main" val="956143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Inhalt, Bullet Points (2spaltig)">
    <p:spTree>
      <p:nvGrpSpPr>
        <p:cNvPr id="1" name=""/>
        <p:cNvGrpSpPr/>
        <p:nvPr/>
      </p:nvGrpSpPr>
      <p:grpSpPr>
        <a:xfrm>
          <a:off x="0" y="0"/>
          <a:ext cx="0" cy="0"/>
          <a:chOff x="0" y="0"/>
          <a:chExt cx="0" cy="0"/>
        </a:xfrm>
      </p:grpSpPr>
      <p:pic>
        <p:nvPicPr>
          <p:cNvPr id="5" name="Bild 4"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2"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13" name="Foliennummernplatzhalter 6"/>
          <p:cNvSpPr>
            <a:spLocks noGrp="1"/>
          </p:cNvSpPr>
          <p:nvPr>
            <p:ph type="sldNum" sz="quarter" idx="14"/>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30" name="Textplatzhalter 3"/>
          <p:cNvSpPr>
            <a:spLocks noGrp="1"/>
          </p:cNvSpPr>
          <p:nvPr>
            <p:ph type="body" sz="quarter" idx="13" hasCustomPrompt="1"/>
          </p:nvPr>
        </p:nvSpPr>
        <p:spPr>
          <a:xfrm>
            <a:off x="536575" y="3703015"/>
            <a:ext cx="8059738" cy="1007195"/>
          </a:xfrm>
          <a:prstGeom prst="rect">
            <a:avLst/>
          </a:prstGeom>
        </p:spPr>
        <p:txBody>
          <a:bodyPr vert="horz" lIns="0" tIns="0" rIns="0" bIns="0" numCol="2" spcCol="360000"/>
          <a:lstStyle>
            <a:lvl1pPr marL="342900" indent="-342900">
              <a:buClr>
                <a:schemeClr val="tx2"/>
              </a:buClr>
              <a:buSzPct val="100000"/>
              <a:buFont typeface="Lucida Grande"/>
              <a:buChar char="■"/>
              <a:defRPr sz="2000" baseline="0"/>
            </a:lvl1pPr>
          </a:lstStyle>
          <a:p>
            <a:pPr lvl="0"/>
            <a:r>
              <a:rPr lang="de-DE" dirty="0"/>
              <a:t>Bullet 1</a:t>
            </a:r>
          </a:p>
          <a:p>
            <a:pPr lvl="1"/>
            <a:r>
              <a:rPr lang="de-DE" dirty="0"/>
              <a:t>Bullet 2 Ebene</a:t>
            </a:r>
          </a:p>
          <a:p>
            <a:pPr lvl="2"/>
            <a:r>
              <a:rPr lang="de-DE" dirty="0"/>
              <a:t>Bullet 3 Ebene</a:t>
            </a:r>
          </a:p>
          <a:p>
            <a:pPr lvl="0"/>
            <a:endParaRPr lang="de-DE" dirty="0"/>
          </a:p>
        </p:txBody>
      </p:sp>
      <p:sp>
        <p:nvSpPr>
          <p:cNvPr id="33" name="Textplatzhalter 2"/>
          <p:cNvSpPr>
            <a:spLocks noGrp="1"/>
          </p:cNvSpPr>
          <p:nvPr>
            <p:ph type="body" sz="quarter" idx="12" hasCustomPrompt="1"/>
          </p:nvPr>
        </p:nvSpPr>
        <p:spPr>
          <a:xfrm>
            <a:off x="536576" y="1578581"/>
            <a:ext cx="8059738" cy="1873316"/>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lvl="0"/>
            <a:r>
              <a:rPr lang="de-DE" dirty="0"/>
              <a:t>Lorem ipsum dolor sit amet, consectetuer adipiscing elit. Maecenas porttitor congue massa. Fusce posuere, magna sed pulvinar ultricies, purus lectus malesuada libero, sit amet commodo magna eros quis </a:t>
            </a:r>
            <a:r>
              <a:rPr lang="de-DE" dirty="0" err="1"/>
              <a:t>urna</a:t>
            </a:r>
            <a:r>
              <a:rPr lang="de-DE" dirty="0"/>
              <a:t>.</a:t>
            </a:r>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234022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Inhalt, Bild 1">
    <p:bg>
      <p:bgRef idx="1001">
        <a:schemeClr val="bg2"/>
      </p:bgRef>
    </p:bg>
    <p:spTree>
      <p:nvGrpSpPr>
        <p:cNvPr id="1" name=""/>
        <p:cNvGrpSpPr/>
        <p:nvPr/>
      </p:nvGrpSpPr>
      <p:grpSpPr>
        <a:xfrm>
          <a:off x="0" y="0"/>
          <a:ext cx="0" cy="0"/>
          <a:chOff x="0" y="0"/>
          <a:chExt cx="0" cy="0"/>
        </a:xfrm>
      </p:grpSpPr>
      <p:pic>
        <p:nvPicPr>
          <p:cNvPr id="19" name="Bild 18"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1" name="Textplatzhalter 2"/>
          <p:cNvSpPr>
            <a:spLocks noGrp="1"/>
          </p:cNvSpPr>
          <p:nvPr>
            <p:ph type="body" sz="quarter" idx="12" hasCustomPrompt="1"/>
          </p:nvPr>
        </p:nvSpPr>
        <p:spPr>
          <a:xfrm>
            <a:off x="3557470" y="1578581"/>
            <a:ext cx="5038843" cy="2100011"/>
          </a:xfrm>
          <a:prstGeom prst="rect">
            <a:avLst/>
          </a:prstGeom>
        </p:spPr>
        <p:txBody>
          <a:bodyPr vert="horz" lIns="0" tIns="0" rIns="0" bIns="0"/>
          <a:lstStyle>
            <a:lvl1pPr marL="0" indent="0">
              <a:buNone/>
              <a:defRPr sz="2000" spc="30">
                <a:solidFill>
                  <a:schemeClr val="tx1"/>
                </a:solidFill>
              </a:defRPr>
            </a:lvl1pPr>
          </a:lstStyle>
          <a:p>
            <a:pPr lvl="0"/>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p:txBody>
      </p:sp>
      <p:sp>
        <p:nvSpPr>
          <p:cNvPr id="12" name="Textplatzhalter 3"/>
          <p:cNvSpPr>
            <a:spLocks noGrp="1"/>
          </p:cNvSpPr>
          <p:nvPr>
            <p:ph type="body" sz="quarter" idx="13" hasCustomPrompt="1"/>
          </p:nvPr>
        </p:nvSpPr>
        <p:spPr>
          <a:xfrm>
            <a:off x="3557470" y="3979819"/>
            <a:ext cx="5038842" cy="1655806"/>
          </a:xfrm>
          <a:prstGeom prst="rect">
            <a:avLst/>
          </a:prstGeom>
        </p:spPr>
        <p:txBody>
          <a:bodyPr vert="horz" lIns="0" tIns="0" rIns="0" bIns="0" anchor="t" anchorCtr="0"/>
          <a:lstStyle>
            <a:lvl1pPr marL="342000" indent="-342000">
              <a:buClr>
                <a:schemeClr val="tx2"/>
              </a:buClr>
              <a:buSzPct val="100000"/>
              <a:buFont typeface="Lucida Grande"/>
              <a:buChar char="■"/>
              <a:defRPr sz="2000" baseline="0"/>
            </a:lvl1pPr>
          </a:lstStyle>
          <a:p>
            <a:pPr lvl="0"/>
            <a:r>
              <a:rPr lang="de-DE" dirty="0"/>
              <a:t>Bullet 1</a:t>
            </a:r>
          </a:p>
          <a:p>
            <a:pPr lvl="1"/>
            <a:r>
              <a:rPr lang="de-DE" dirty="0"/>
              <a:t>Bullet 2 Ebene</a:t>
            </a:r>
          </a:p>
          <a:p>
            <a:pPr lvl="2"/>
            <a:r>
              <a:rPr lang="de-DE" dirty="0"/>
              <a:t>Bullet 3 Ebene</a:t>
            </a:r>
          </a:p>
        </p:txBody>
      </p:sp>
      <p:sp>
        <p:nvSpPr>
          <p:cNvPr id="14" name="Bildplatzhalter 13"/>
          <p:cNvSpPr>
            <a:spLocks noGrp="1"/>
          </p:cNvSpPr>
          <p:nvPr>
            <p:ph type="pic" sz="quarter" idx="14"/>
          </p:nvPr>
        </p:nvSpPr>
        <p:spPr>
          <a:xfrm>
            <a:off x="536576" y="1578581"/>
            <a:ext cx="2499891" cy="2498933"/>
          </a:xfrm>
          <a:prstGeom prst="rect">
            <a:avLst/>
          </a:prstGeom>
        </p:spPr>
        <p:txBody>
          <a:bodyPr vert="horz" anchor="ctr" anchorCtr="1"/>
          <a:lstStyle>
            <a:lvl1pPr marL="0" indent="0">
              <a:buNone/>
              <a:defRPr sz="1500"/>
            </a:lvl1pPr>
          </a:lstStyle>
          <a:p>
            <a:r>
              <a:rPr lang="de-DE"/>
              <a:t>Bild durch Klicken auf Symbol hinzufügen</a:t>
            </a:r>
            <a:endParaRPr lang="de-DE" dirty="0"/>
          </a:p>
        </p:txBody>
      </p:sp>
      <p:sp>
        <p:nvSpPr>
          <p:cNvPr id="20"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21"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22"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293798275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Inhalt, Zwischenüberschrift">
    <p:bg>
      <p:bgRef idx="1001">
        <a:schemeClr val="bg2"/>
      </p:bgRef>
    </p:bg>
    <p:spTree>
      <p:nvGrpSpPr>
        <p:cNvPr id="1" name=""/>
        <p:cNvGrpSpPr/>
        <p:nvPr/>
      </p:nvGrpSpPr>
      <p:grpSpPr>
        <a:xfrm>
          <a:off x="0" y="0"/>
          <a:ext cx="0" cy="0"/>
          <a:chOff x="0" y="0"/>
          <a:chExt cx="0" cy="0"/>
        </a:xfrm>
      </p:grpSpPr>
      <p:pic>
        <p:nvPicPr>
          <p:cNvPr id="18" name="Bild 17"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3" name="Textplatzhalter 3"/>
          <p:cNvSpPr>
            <a:spLocks noGrp="1"/>
          </p:cNvSpPr>
          <p:nvPr>
            <p:ph type="body" sz="quarter" idx="13" hasCustomPrompt="1"/>
          </p:nvPr>
        </p:nvSpPr>
        <p:spPr>
          <a:xfrm>
            <a:off x="536575" y="3899667"/>
            <a:ext cx="8059738" cy="1734370"/>
          </a:xfrm>
          <a:prstGeom prst="rect">
            <a:avLst/>
          </a:prstGeom>
        </p:spPr>
        <p:txBody>
          <a:bodyPr vert="horz" lIns="0" tIns="0" rIns="0" bIns="0" anchor="t" anchorCtr="0"/>
          <a:lstStyle>
            <a:lvl1pPr marL="342000" indent="-342000">
              <a:buClr>
                <a:schemeClr val="tx2"/>
              </a:buClr>
              <a:buSzPct val="100000"/>
              <a:buFont typeface="Lucida Grande"/>
              <a:buChar char="■"/>
              <a:defRPr sz="2000" baseline="0"/>
            </a:lvl1pPr>
          </a:lstStyle>
          <a:p>
            <a:pPr lvl="0"/>
            <a:r>
              <a:rPr lang="de-DE" dirty="0"/>
              <a:t>Bullet Point1</a:t>
            </a:r>
          </a:p>
          <a:p>
            <a:pPr lvl="1"/>
            <a:r>
              <a:rPr lang="de-DE" dirty="0"/>
              <a:t>Bullet Point2</a:t>
            </a:r>
          </a:p>
          <a:p>
            <a:pPr lvl="2"/>
            <a:r>
              <a:rPr lang="de-DE" dirty="0"/>
              <a:t>Bullet Point3</a:t>
            </a:r>
          </a:p>
          <a:p>
            <a:pPr lvl="3"/>
            <a:r>
              <a:rPr lang="de-DE" dirty="0"/>
              <a:t>Bullet Point4</a:t>
            </a:r>
          </a:p>
          <a:p>
            <a:pPr lvl="4"/>
            <a:r>
              <a:rPr lang="de-DE" dirty="0"/>
              <a:t>Bullet Point5</a:t>
            </a:r>
          </a:p>
        </p:txBody>
      </p:sp>
      <p:sp>
        <p:nvSpPr>
          <p:cNvPr id="19"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20"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22" name="Textplatzhalter 2"/>
          <p:cNvSpPr>
            <a:spLocks noGrp="1"/>
          </p:cNvSpPr>
          <p:nvPr>
            <p:ph type="body" sz="quarter" idx="12" hasCustomPrompt="1"/>
          </p:nvPr>
        </p:nvSpPr>
        <p:spPr>
          <a:xfrm>
            <a:off x="536576" y="1578581"/>
            <a:ext cx="8059738" cy="1482535"/>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lvl="0"/>
            <a:r>
              <a:rPr lang="de-DE" dirty="0"/>
              <a:t>Lorem ipsum dolor sit amet, consectetuer adipiscing elit. Maecenas porttitor congue massa. Fusce posuere, magna sed pulvinar ultricies, purus lectus malesuada libero, sit amet commodo magna eros quis </a:t>
            </a:r>
            <a:r>
              <a:rPr lang="de-DE" dirty="0" err="1"/>
              <a:t>urna</a:t>
            </a:r>
            <a:r>
              <a:rPr lang="de-DE" dirty="0"/>
              <a:t>.</a:t>
            </a:r>
          </a:p>
        </p:txBody>
      </p:sp>
      <p:sp>
        <p:nvSpPr>
          <p:cNvPr id="9" name="Textplatzhalter 2"/>
          <p:cNvSpPr>
            <a:spLocks noGrp="1"/>
          </p:cNvSpPr>
          <p:nvPr>
            <p:ph type="body" sz="quarter" idx="16" hasCustomPrompt="1"/>
          </p:nvPr>
        </p:nvSpPr>
        <p:spPr>
          <a:xfrm>
            <a:off x="536575" y="3321637"/>
            <a:ext cx="8059738" cy="578030"/>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b="1" i="0" spc="30">
                <a:solidFill>
                  <a:srgbClr val="9D9D9D"/>
                </a:solidFill>
                <a:latin typeface="Arial"/>
                <a:cs typeface="Aria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a:t>Zwischenüberschrift</a:t>
            </a:r>
          </a:p>
        </p:txBody>
      </p:sp>
      <p:sp>
        <p:nvSpPr>
          <p:cNvPr id="10"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365018863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Inhalt, Textboxen">
    <p:spTree>
      <p:nvGrpSpPr>
        <p:cNvPr id="1" name=""/>
        <p:cNvGrpSpPr/>
        <p:nvPr/>
      </p:nvGrpSpPr>
      <p:grpSpPr>
        <a:xfrm>
          <a:off x="0" y="0"/>
          <a:ext cx="0" cy="0"/>
          <a:chOff x="0" y="0"/>
          <a:chExt cx="0" cy="0"/>
        </a:xfrm>
      </p:grpSpPr>
      <p:pic>
        <p:nvPicPr>
          <p:cNvPr id="26" name="Bild 25"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9" name="Textplatzhalter 18"/>
          <p:cNvSpPr>
            <a:spLocks noGrp="1"/>
          </p:cNvSpPr>
          <p:nvPr>
            <p:ph type="body" sz="quarter" idx="13" hasCustomPrompt="1"/>
          </p:nvPr>
        </p:nvSpPr>
        <p:spPr>
          <a:xfrm>
            <a:off x="546101" y="3443756"/>
            <a:ext cx="3849857" cy="2191869"/>
          </a:xfrm>
          <a:prstGeom prst="rect">
            <a:avLst/>
          </a:prstGeom>
          <a:solidFill>
            <a:schemeClr val="bg1"/>
          </a:solidFill>
          <a:ln>
            <a:noFill/>
          </a:ln>
        </p:spPr>
        <p:txBody>
          <a:bodyPr vert="horz" lIns="108000" tIns="108000" bIns="108000"/>
          <a:lstStyle>
            <a:lvl1pPr marL="0" indent="0">
              <a:buNone/>
              <a:defRPr sz="2000"/>
            </a:lvl1pPr>
          </a:lstStyle>
          <a:p>
            <a:pPr lvl="0"/>
            <a:r>
              <a:rPr lang="de-DE" dirty="0" err="1"/>
              <a:t>Textbox</a:t>
            </a:r>
            <a:endParaRPr lang="de-DE" dirty="0"/>
          </a:p>
          <a:p>
            <a:pPr lvl="0"/>
            <a:r>
              <a:rPr lang="de-DE" dirty="0"/>
              <a:t>Blindtext</a:t>
            </a:r>
          </a:p>
          <a:p>
            <a:pPr lvl="0"/>
            <a:r>
              <a:rPr lang="de-DE" dirty="0"/>
              <a:t>Blindtext</a:t>
            </a:r>
          </a:p>
          <a:p>
            <a:pPr lvl="0"/>
            <a:r>
              <a:rPr lang="de-DE" dirty="0"/>
              <a:t>Blindtext</a:t>
            </a:r>
          </a:p>
        </p:txBody>
      </p:sp>
      <p:sp>
        <p:nvSpPr>
          <p:cNvPr id="23" name="Textplatzhalter 18"/>
          <p:cNvSpPr>
            <a:spLocks noGrp="1"/>
          </p:cNvSpPr>
          <p:nvPr>
            <p:ph type="body" sz="quarter" idx="14" hasCustomPrompt="1"/>
          </p:nvPr>
        </p:nvSpPr>
        <p:spPr>
          <a:xfrm>
            <a:off x="4754147" y="3443756"/>
            <a:ext cx="3842167" cy="2191869"/>
          </a:xfrm>
          <a:prstGeom prst="rect">
            <a:avLst/>
          </a:prstGeom>
          <a:solidFill>
            <a:schemeClr val="bg1"/>
          </a:solidFill>
          <a:ln>
            <a:noFill/>
          </a:ln>
        </p:spPr>
        <p:txBody>
          <a:bodyPr vert="horz" lIns="108000" tIns="108000" bIns="108000"/>
          <a:lstStyle>
            <a:lvl1pPr marL="0" indent="0">
              <a:buNone/>
              <a:defRPr sz="2000"/>
            </a:lvl1pPr>
          </a:lstStyle>
          <a:p>
            <a:pPr lvl="0"/>
            <a:r>
              <a:rPr lang="de-DE" dirty="0" err="1"/>
              <a:t>Textbox</a:t>
            </a:r>
            <a:endParaRPr lang="de-DE" dirty="0"/>
          </a:p>
          <a:p>
            <a:pPr lvl="0"/>
            <a:r>
              <a:rPr lang="de-DE" dirty="0"/>
              <a:t>Blindtext</a:t>
            </a:r>
          </a:p>
          <a:p>
            <a:pPr lvl="0"/>
            <a:r>
              <a:rPr lang="de-DE" dirty="0"/>
              <a:t>Blindtext</a:t>
            </a:r>
          </a:p>
          <a:p>
            <a:pPr lvl="0"/>
            <a:r>
              <a:rPr lang="de-DE" dirty="0"/>
              <a:t>Blindtext</a:t>
            </a:r>
          </a:p>
        </p:txBody>
      </p:sp>
      <p:sp>
        <p:nvSpPr>
          <p:cNvPr id="27"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28"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30" name="Textplatzhalter 2"/>
          <p:cNvSpPr>
            <a:spLocks noGrp="1"/>
          </p:cNvSpPr>
          <p:nvPr>
            <p:ph type="body" sz="quarter" idx="12" hasCustomPrompt="1"/>
          </p:nvPr>
        </p:nvSpPr>
        <p:spPr>
          <a:xfrm>
            <a:off x="536576" y="1578582"/>
            <a:ext cx="8059738" cy="1498818"/>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de-DE" dirty="0"/>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1498724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el, Inhalt, Textboxen, Bullet Points">
    <p:spTree>
      <p:nvGrpSpPr>
        <p:cNvPr id="1" name=""/>
        <p:cNvGrpSpPr/>
        <p:nvPr/>
      </p:nvGrpSpPr>
      <p:grpSpPr>
        <a:xfrm>
          <a:off x="0" y="0"/>
          <a:ext cx="0" cy="0"/>
          <a:chOff x="0" y="0"/>
          <a:chExt cx="0" cy="0"/>
        </a:xfrm>
      </p:grpSpPr>
      <p:pic>
        <p:nvPicPr>
          <p:cNvPr id="26" name="Bild 25"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9" name="Textplatzhalter 18"/>
          <p:cNvSpPr>
            <a:spLocks noGrp="1"/>
          </p:cNvSpPr>
          <p:nvPr>
            <p:ph type="body" sz="quarter" idx="13" hasCustomPrompt="1"/>
          </p:nvPr>
        </p:nvSpPr>
        <p:spPr>
          <a:xfrm>
            <a:off x="546101" y="3443756"/>
            <a:ext cx="3849857" cy="2191869"/>
          </a:xfrm>
          <a:prstGeom prst="rect">
            <a:avLst/>
          </a:prstGeom>
          <a:solidFill>
            <a:schemeClr val="bg1"/>
          </a:solidFill>
          <a:ln>
            <a:noFill/>
          </a:ln>
        </p:spPr>
        <p:txBody>
          <a:bodyPr vert="horz" lIns="108000" tIns="108000" bIns="108000"/>
          <a:lstStyle>
            <a:lvl1pPr marL="342900" indent="-342900">
              <a:buClr>
                <a:schemeClr val="accent1"/>
              </a:buClr>
              <a:buFont typeface="Lucida Grande"/>
              <a:buChar char="■"/>
              <a:defRPr sz="2000" baseline="0"/>
            </a:lvl1pPr>
          </a:lstStyle>
          <a:p>
            <a:pPr lvl="0"/>
            <a:r>
              <a:rPr lang="de-DE" dirty="0"/>
              <a:t>Bullet Point1</a:t>
            </a:r>
          </a:p>
          <a:p>
            <a:pPr lvl="0"/>
            <a:r>
              <a:rPr lang="de-DE" dirty="0"/>
              <a:t>Bullet Point2</a:t>
            </a:r>
          </a:p>
          <a:p>
            <a:pPr lvl="0"/>
            <a:r>
              <a:rPr lang="de-DE" dirty="0"/>
              <a:t>Bullet Point3</a:t>
            </a:r>
          </a:p>
          <a:p>
            <a:pPr lvl="0"/>
            <a:r>
              <a:rPr lang="de-DE" dirty="0"/>
              <a:t>Bullet Point4</a:t>
            </a:r>
          </a:p>
          <a:p>
            <a:pPr lvl="0"/>
            <a:r>
              <a:rPr lang="de-DE" dirty="0"/>
              <a:t>Bullet Point5</a:t>
            </a:r>
          </a:p>
        </p:txBody>
      </p:sp>
      <p:sp>
        <p:nvSpPr>
          <p:cNvPr id="27"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28"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30" name="Textplatzhalter 2"/>
          <p:cNvSpPr>
            <a:spLocks noGrp="1"/>
          </p:cNvSpPr>
          <p:nvPr>
            <p:ph type="body" sz="quarter" idx="12" hasCustomPrompt="1"/>
          </p:nvPr>
        </p:nvSpPr>
        <p:spPr>
          <a:xfrm>
            <a:off x="536576" y="1578582"/>
            <a:ext cx="8059738" cy="1498818"/>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de-DE" dirty="0"/>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
        <p:nvSpPr>
          <p:cNvPr id="10" name="Textplatzhalter 18"/>
          <p:cNvSpPr>
            <a:spLocks noGrp="1"/>
          </p:cNvSpPr>
          <p:nvPr>
            <p:ph type="body" sz="quarter" idx="16" hasCustomPrompt="1"/>
          </p:nvPr>
        </p:nvSpPr>
        <p:spPr>
          <a:xfrm>
            <a:off x="4746457" y="3443756"/>
            <a:ext cx="3849857" cy="2191869"/>
          </a:xfrm>
          <a:prstGeom prst="rect">
            <a:avLst/>
          </a:prstGeom>
          <a:solidFill>
            <a:schemeClr val="bg1"/>
          </a:solidFill>
          <a:ln>
            <a:noFill/>
          </a:ln>
        </p:spPr>
        <p:txBody>
          <a:bodyPr vert="horz" lIns="108000" tIns="108000" bIns="108000"/>
          <a:lstStyle>
            <a:lvl1pPr marL="342900" indent="-342900">
              <a:buClr>
                <a:schemeClr val="accent1"/>
              </a:buClr>
              <a:buFont typeface="Lucida Grande"/>
              <a:buChar char="■"/>
              <a:defRPr sz="2000"/>
            </a:lvl1pPr>
          </a:lstStyle>
          <a:p>
            <a:pPr lvl="0"/>
            <a:r>
              <a:rPr lang="de-DE" dirty="0"/>
              <a:t>Bullet Point1</a:t>
            </a:r>
          </a:p>
          <a:p>
            <a:pPr lvl="0"/>
            <a:r>
              <a:rPr lang="de-DE" dirty="0"/>
              <a:t>Bullet Point2</a:t>
            </a:r>
          </a:p>
          <a:p>
            <a:pPr lvl="0"/>
            <a:r>
              <a:rPr lang="de-DE" dirty="0"/>
              <a:t>Bullet Point3</a:t>
            </a:r>
          </a:p>
          <a:p>
            <a:pPr lvl="0"/>
            <a:r>
              <a:rPr lang="de-DE" dirty="0"/>
              <a:t>Bullet Point4</a:t>
            </a:r>
          </a:p>
          <a:p>
            <a:pPr lvl="0"/>
            <a:r>
              <a:rPr lang="de-DE" dirty="0"/>
              <a:t>Bullet Point5</a:t>
            </a:r>
          </a:p>
        </p:txBody>
      </p:sp>
    </p:spTree>
    <p:extLst>
      <p:ext uri="{BB962C8B-B14F-4D97-AF65-F5344CB8AC3E}">
        <p14:creationId xmlns:p14="http://schemas.microsoft.com/office/powerpoint/2010/main" val="400125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el, Inhalt, Textbox, Bullet Points (2spaltig)">
    <p:spTree>
      <p:nvGrpSpPr>
        <p:cNvPr id="1" name=""/>
        <p:cNvGrpSpPr/>
        <p:nvPr/>
      </p:nvGrpSpPr>
      <p:grpSpPr>
        <a:xfrm>
          <a:off x="0" y="0"/>
          <a:ext cx="0" cy="0"/>
          <a:chOff x="0" y="0"/>
          <a:chExt cx="0" cy="0"/>
        </a:xfrm>
      </p:grpSpPr>
      <p:pic>
        <p:nvPicPr>
          <p:cNvPr id="26" name="Bild 25" descr="LANUV_PowerPoint_Key Visual_Allgeme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7" y="6172200"/>
            <a:ext cx="9144000" cy="685800"/>
          </a:xfrm>
          <a:prstGeom prst="rect">
            <a:avLst/>
          </a:prstGeom>
        </p:spPr>
      </p:pic>
      <p:sp>
        <p:nvSpPr>
          <p:cNvPr id="19" name="Textplatzhalter 18"/>
          <p:cNvSpPr>
            <a:spLocks noGrp="1"/>
          </p:cNvSpPr>
          <p:nvPr>
            <p:ph type="body" sz="quarter" idx="13" hasCustomPrompt="1"/>
          </p:nvPr>
        </p:nvSpPr>
        <p:spPr>
          <a:xfrm>
            <a:off x="546101" y="3443756"/>
            <a:ext cx="8050213" cy="2191869"/>
          </a:xfrm>
          <a:prstGeom prst="rect">
            <a:avLst/>
          </a:prstGeom>
          <a:solidFill>
            <a:schemeClr val="bg1"/>
          </a:solidFill>
          <a:ln>
            <a:noFill/>
          </a:ln>
        </p:spPr>
        <p:txBody>
          <a:bodyPr vert="horz" lIns="108000" tIns="108000" bIns="108000" numCol="2" spcCol="360000"/>
          <a:lstStyle>
            <a:lvl1pPr marL="342900" marR="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sz="2000" baseline="0"/>
            </a:lvl1pPr>
          </a:lstStyle>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Point1</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Point2</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Point3</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Point4</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Point5</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Point6</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Point7</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Point8</a:t>
            </a:r>
          </a:p>
          <a:p>
            <a:pPr marL="342900" marR="0" lvl="0" indent="-342900" algn="l" defTabSz="457200" rtl="0" eaLnBrk="1" fontAlgn="auto" latinLnBrk="0" hangingPunct="1">
              <a:lnSpc>
                <a:spcPct val="100000"/>
              </a:lnSpc>
              <a:spcBef>
                <a:spcPct val="20000"/>
              </a:spcBef>
              <a:spcAft>
                <a:spcPts val="0"/>
              </a:spcAft>
              <a:buClr>
                <a:schemeClr val="accent1"/>
              </a:buClr>
              <a:buSzTx/>
              <a:buFont typeface="Lucida Grande"/>
              <a:buChar char="■"/>
              <a:tabLst/>
              <a:defRPr/>
            </a:pPr>
            <a:r>
              <a:rPr lang="de-DE" dirty="0"/>
              <a:t>Bullet Point9</a:t>
            </a:r>
          </a:p>
          <a:p>
            <a:pPr lvl="0"/>
            <a:endParaRPr lang="de-DE" dirty="0"/>
          </a:p>
        </p:txBody>
      </p:sp>
      <p:sp>
        <p:nvSpPr>
          <p:cNvPr id="27" name="Datumsplatzhalter 3"/>
          <p:cNvSpPr>
            <a:spLocks noGrp="1"/>
          </p:cNvSpPr>
          <p:nvPr>
            <p:ph type="dt" sz="half" idx="10"/>
          </p:nvPr>
        </p:nvSpPr>
        <p:spPr>
          <a:xfrm>
            <a:off x="546751" y="6358329"/>
            <a:ext cx="2133600" cy="187251"/>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28" name="Foliennummernplatzhalter 6"/>
          <p:cNvSpPr>
            <a:spLocks noGrp="1"/>
          </p:cNvSpPr>
          <p:nvPr>
            <p:ph type="sldNum" sz="quarter" idx="15"/>
          </p:nvPr>
        </p:nvSpPr>
        <p:spPr>
          <a:xfrm>
            <a:off x="8605838" y="6358329"/>
            <a:ext cx="538162" cy="187251"/>
          </a:xfrm>
          <a:prstGeom prst="rect">
            <a:avLst/>
          </a:prstGeom>
        </p:spPr>
        <p:txBody>
          <a:bodyPr tIns="108000" bIns="0" anchor="b" anchorCtr="1"/>
          <a:lstStyle>
            <a:lvl1pPr>
              <a:defRPr sz="1000">
                <a:solidFill>
                  <a:schemeClr val="tx1"/>
                </a:solidFill>
              </a:defRPr>
            </a:lvl1pPr>
          </a:lstStyle>
          <a:p>
            <a:fld id="{E9F2DFB4-3A6B-0D40-BE1C-30F02DD12951}" type="slidenum">
              <a:rPr lang="de-DE" smtClean="0"/>
              <a:pPr/>
              <a:t>‹Nr.›</a:t>
            </a:fld>
            <a:endParaRPr lang="de-DE" dirty="0"/>
          </a:p>
        </p:txBody>
      </p:sp>
      <p:sp>
        <p:nvSpPr>
          <p:cNvPr id="30" name="Textplatzhalter 2"/>
          <p:cNvSpPr>
            <a:spLocks noGrp="1"/>
          </p:cNvSpPr>
          <p:nvPr>
            <p:ph type="body" sz="quarter" idx="12" hasCustomPrompt="1"/>
          </p:nvPr>
        </p:nvSpPr>
        <p:spPr>
          <a:xfrm>
            <a:off x="536576" y="1578582"/>
            <a:ext cx="8059738" cy="1498818"/>
          </a:xfrm>
          <a:prstGeom prst="rect">
            <a:avLst/>
          </a:prstGeom>
        </p:spPr>
        <p:txBody>
          <a:bodyPr vert="horz" lIns="0" tIns="0" rIns="0" bIns="0"/>
          <a:lstStyle>
            <a:lvl1pPr marL="0" marR="0" indent="0" algn="l" defTabSz="457200" rtl="0" eaLnBrk="1" fontAlgn="auto" latinLnBrk="0" hangingPunct="1">
              <a:lnSpc>
                <a:spcPct val="100000"/>
              </a:lnSpc>
              <a:spcBef>
                <a:spcPct val="20000"/>
              </a:spcBef>
              <a:spcAft>
                <a:spcPts val="0"/>
              </a:spcAft>
              <a:buClrTx/>
              <a:buSzTx/>
              <a:buFont typeface="Arial"/>
              <a:buNone/>
              <a:tabLst/>
              <a:defRPr sz="2000" spc="30">
                <a:solidFill>
                  <a:schemeClr val="tx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de-DE" dirty="0" err="1"/>
              <a:t>Lorem</a:t>
            </a:r>
            <a:r>
              <a:rPr lang="de-DE" dirty="0"/>
              <a:t> </a:t>
            </a:r>
            <a:r>
              <a:rPr lang="de-DE" dirty="0" err="1"/>
              <a:t>ipsum</a:t>
            </a:r>
            <a:r>
              <a:rPr lang="de-DE" dirty="0"/>
              <a:t> </a:t>
            </a:r>
            <a:r>
              <a:rPr lang="de-DE" dirty="0" err="1"/>
              <a:t>dolor</a:t>
            </a:r>
            <a:r>
              <a:rPr lang="de-DE" dirty="0"/>
              <a:t> </a:t>
            </a:r>
            <a:r>
              <a:rPr lang="de-DE" dirty="0" err="1"/>
              <a:t>sit</a:t>
            </a:r>
            <a:r>
              <a:rPr lang="de-DE" dirty="0"/>
              <a:t> </a:t>
            </a:r>
            <a:r>
              <a:rPr lang="de-DE" dirty="0" err="1"/>
              <a:t>amet</a:t>
            </a:r>
            <a:r>
              <a:rPr lang="de-DE" dirty="0"/>
              <a:t>, </a:t>
            </a:r>
            <a:r>
              <a:rPr lang="de-DE" dirty="0" err="1"/>
              <a:t>consectetuer</a:t>
            </a:r>
            <a:r>
              <a:rPr lang="de-DE" dirty="0"/>
              <a:t> </a:t>
            </a:r>
            <a:r>
              <a:rPr lang="de-DE" dirty="0" err="1"/>
              <a:t>adipiscing</a:t>
            </a:r>
            <a:r>
              <a:rPr lang="de-DE" dirty="0"/>
              <a:t> </a:t>
            </a:r>
            <a:r>
              <a:rPr lang="de-DE" dirty="0" err="1"/>
              <a:t>elit</a:t>
            </a:r>
            <a:r>
              <a:rPr lang="de-DE" dirty="0"/>
              <a:t>. Maecenas </a:t>
            </a:r>
            <a:r>
              <a:rPr lang="de-DE" dirty="0" err="1"/>
              <a:t>porttitor</a:t>
            </a:r>
            <a:r>
              <a:rPr lang="de-DE" dirty="0"/>
              <a:t> </a:t>
            </a:r>
            <a:r>
              <a:rPr lang="de-DE" dirty="0" err="1"/>
              <a:t>congue</a:t>
            </a:r>
            <a:r>
              <a:rPr lang="de-DE" dirty="0"/>
              <a:t> </a:t>
            </a:r>
            <a:r>
              <a:rPr lang="de-DE" dirty="0" err="1"/>
              <a:t>massa</a:t>
            </a:r>
            <a:r>
              <a:rPr lang="de-DE" dirty="0"/>
              <a:t>. </a:t>
            </a:r>
            <a:r>
              <a:rPr lang="de-DE" dirty="0" err="1"/>
              <a:t>Fusce</a:t>
            </a:r>
            <a:r>
              <a:rPr lang="de-DE" dirty="0"/>
              <a:t> </a:t>
            </a:r>
            <a:r>
              <a:rPr lang="de-DE" dirty="0" err="1"/>
              <a:t>posuere</a:t>
            </a:r>
            <a:r>
              <a:rPr lang="de-DE" dirty="0"/>
              <a:t>, magna </a:t>
            </a:r>
            <a:r>
              <a:rPr lang="de-DE" dirty="0" err="1"/>
              <a:t>sed</a:t>
            </a:r>
            <a:r>
              <a:rPr lang="de-DE" dirty="0"/>
              <a:t> </a:t>
            </a:r>
            <a:r>
              <a:rPr lang="de-DE" dirty="0" err="1"/>
              <a:t>pulvinar</a:t>
            </a:r>
            <a:r>
              <a:rPr lang="de-DE" dirty="0"/>
              <a:t> </a:t>
            </a:r>
            <a:r>
              <a:rPr lang="de-DE" dirty="0" err="1"/>
              <a:t>ultricies</a:t>
            </a:r>
            <a:r>
              <a:rPr lang="de-DE" dirty="0"/>
              <a:t>, </a:t>
            </a:r>
            <a:r>
              <a:rPr lang="de-DE" dirty="0" err="1"/>
              <a:t>purus</a:t>
            </a:r>
            <a:r>
              <a:rPr lang="de-DE" dirty="0"/>
              <a:t> </a:t>
            </a:r>
            <a:r>
              <a:rPr lang="de-DE" dirty="0" err="1"/>
              <a:t>lectus</a:t>
            </a:r>
            <a:r>
              <a:rPr lang="de-DE" dirty="0"/>
              <a:t> </a:t>
            </a:r>
            <a:r>
              <a:rPr lang="de-DE" dirty="0" err="1"/>
              <a:t>malesuada</a:t>
            </a:r>
            <a:r>
              <a:rPr lang="de-DE" dirty="0"/>
              <a:t> </a:t>
            </a:r>
            <a:r>
              <a:rPr lang="de-DE" dirty="0" err="1"/>
              <a:t>libero</a:t>
            </a:r>
            <a:r>
              <a:rPr lang="de-DE" dirty="0"/>
              <a:t>, </a:t>
            </a:r>
            <a:r>
              <a:rPr lang="de-DE" dirty="0" err="1"/>
              <a:t>sit</a:t>
            </a:r>
            <a:r>
              <a:rPr lang="de-DE" dirty="0"/>
              <a:t> </a:t>
            </a:r>
            <a:r>
              <a:rPr lang="de-DE" dirty="0" err="1"/>
              <a:t>amet</a:t>
            </a:r>
            <a:r>
              <a:rPr lang="de-DE" dirty="0"/>
              <a:t> commodo magna </a:t>
            </a:r>
            <a:r>
              <a:rPr lang="de-DE" dirty="0" err="1"/>
              <a:t>eros</a:t>
            </a:r>
            <a:r>
              <a:rPr lang="de-DE" dirty="0"/>
              <a:t> </a:t>
            </a:r>
            <a:r>
              <a:rPr lang="de-DE" dirty="0" err="1"/>
              <a:t>quis</a:t>
            </a:r>
            <a:r>
              <a:rPr lang="de-DE" dirty="0"/>
              <a:t> </a:t>
            </a:r>
            <a:r>
              <a:rPr lang="de-DE" dirty="0" err="1"/>
              <a:t>urna</a:t>
            </a:r>
            <a:r>
              <a:rPr lang="de-DE" dirty="0"/>
              <a:t>.</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de-DE" dirty="0"/>
          </a:p>
        </p:txBody>
      </p:sp>
      <p:sp>
        <p:nvSpPr>
          <p:cNvPr id="9" name="Textplatzhalter 13"/>
          <p:cNvSpPr>
            <a:spLocks noGrp="1"/>
          </p:cNvSpPr>
          <p:nvPr>
            <p:ph type="body" sz="quarter" idx="11"/>
          </p:nvPr>
        </p:nvSpPr>
        <p:spPr>
          <a:xfrm>
            <a:off x="536576" y="538163"/>
            <a:ext cx="8059738" cy="504759"/>
          </a:xfrm>
          <a:prstGeom prst="rect">
            <a:avLst/>
          </a:prstGeom>
        </p:spPr>
        <p:txBody>
          <a:bodyPr vert="horz" wrap="square" lIns="0" tIns="0" rIns="0" bIns="0">
            <a:noAutofit/>
          </a:bodyPr>
          <a:lstStyle>
            <a:lvl1pPr marL="0" indent="0">
              <a:buNone/>
              <a:defRPr lang="de-DE" sz="3000" b="1" i="0" u="sng" strike="noStrike" spc="10" baseline="0" smtClean="0">
                <a:solidFill>
                  <a:schemeClr val="tx1"/>
                </a:solidFill>
                <a:uFill>
                  <a:solidFill>
                    <a:schemeClr val="tx2"/>
                  </a:solidFill>
                </a:uFill>
                <a:latin typeface="Arial"/>
                <a:cs typeface="Arial"/>
              </a:defRPr>
            </a:lvl1pPr>
          </a:lstStyle>
          <a:p>
            <a:pPr lvl="0"/>
            <a:r>
              <a:rPr lang="de-DE"/>
              <a:t>Textmasterformat bearbeiten</a:t>
            </a:r>
          </a:p>
        </p:txBody>
      </p:sp>
    </p:spTree>
    <p:extLst>
      <p:ext uri="{BB962C8B-B14F-4D97-AF65-F5344CB8AC3E}">
        <p14:creationId xmlns:p14="http://schemas.microsoft.com/office/powerpoint/2010/main" val="1630539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Datumsplatzhalter 3"/>
          <p:cNvSpPr>
            <a:spLocks noGrp="1"/>
          </p:cNvSpPr>
          <p:nvPr>
            <p:ph type="dt" sz="half" idx="2"/>
          </p:nvPr>
        </p:nvSpPr>
        <p:spPr>
          <a:xfrm>
            <a:off x="546751" y="6315646"/>
            <a:ext cx="2133600" cy="229934"/>
          </a:xfrm>
          <a:prstGeom prst="rect">
            <a:avLst/>
          </a:prstGeom>
        </p:spPr>
        <p:txBody>
          <a:bodyPr lIns="0" tIns="0" rIns="0" bIns="0" anchor="b" anchorCtr="0"/>
          <a:lstStyle>
            <a:lvl1pPr>
              <a:defRPr sz="1000" b="0" i="0">
                <a:solidFill>
                  <a:schemeClr val="tx1"/>
                </a:solidFill>
                <a:latin typeface="+mn-lt"/>
                <a:cs typeface="Arial Hebrew"/>
              </a:defRPr>
            </a:lvl1pPr>
          </a:lstStyle>
          <a:p>
            <a:r>
              <a:rPr lang="de-DE"/>
              <a:t>06.04.2022</a:t>
            </a:r>
            <a:endParaRPr lang="de-DE" dirty="0"/>
          </a:p>
        </p:txBody>
      </p:sp>
      <p:sp>
        <p:nvSpPr>
          <p:cNvPr id="2" name="Textplatzhalter 1"/>
          <p:cNvSpPr>
            <a:spLocks noGrp="1"/>
          </p:cNvSpPr>
          <p:nvPr>
            <p:ph type="body" idx="1"/>
          </p:nvPr>
        </p:nvSpPr>
        <p:spPr>
          <a:xfrm>
            <a:off x="457200" y="1600200"/>
            <a:ext cx="8229600" cy="4525963"/>
          </a:xfrm>
          <a:prstGeom prst="rect">
            <a:avLst/>
          </a:prstGeom>
        </p:spPr>
        <p:txBody>
          <a:bodyPr vert="horz" lIns="91440" tIns="45720" rIns="91440" bIns="4572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181603926"/>
      </p:ext>
    </p:extLst>
  </p:cSld>
  <p:clrMap bg1="lt1" tx1="dk1" bg2="lt2" tx2="dk2" accent1="accent1" accent2="accent2" accent3="accent3" accent4="accent4" accent5="accent5" accent6="accent6" hlink="hlink" folHlink="folHlink"/>
  <p:sldLayoutIdLst>
    <p:sldLayoutId id="2147483674" r:id="rId1"/>
    <p:sldLayoutId id="2147483676" r:id="rId2"/>
    <p:sldLayoutId id="2147483673" r:id="rId3"/>
    <p:sldLayoutId id="2147483650" r:id="rId4"/>
    <p:sldLayoutId id="2147483651" r:id="rId5"/>
    <p:sldLayoutId id="2147483660" r:id="rId6"/>
    <p:sldLayoutId id="2147483653" r:id="rId7"/>
    <p:sldLayoutId id="2147483671" r:id="rId8"/>
    <p:sldLayoutId id="2147483672"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7" r:id="rId20"/>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1pPr>
      <a:lvl2pPr marL="715963"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2pPr>
      <a:lvl3pPr marL="1074738"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3pPr>
      <a:lvl4pPr marL="1433513"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4pPr>
      <a:lvl5pPr marL="1790700"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0.xml.rels><?xml version="1.0" encoding="UTF-8" standalone="yes"?>
<Relationships xmlns="http://schemas.openxmlformats.org/package/2006/relationships"><Relationship Id="rId3" Type="http://schemas.openxmlformats.org/officeDocument/2006/relationships/hyperlink" Target="http://www.igs.nrw.de/" TargetMode="External"/><Relationship Id="rId7" Type="http://schemas.openxmlformats.org/officeDocument/2006/relationships/hyperlink" Target="http://lv.kommunen.nrw.testa-de.net/igsalpha/"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intralua.it.nrw.de/igsalpha" TargetMode="External"/><Relationship Id="rId5" Type="http://schemas.openxmlformats.org/officeDocument/2006/relationships/hyperlink" Target="http://www.stoffliste.eu/" TargetMode="External"/><Relationship Id="rId4" Type="http://schemas.openxmlformats.org/officeDocument/2006/relationships/hyperlink" Target="http://www.stoffliste.d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www.stoffliste.d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1725778" y="3795823"/>
            <a:ext cx="5907386" cy="2769989"/>
          </a:xfrm>
          <a:prstGeom prst="rect">
            <a:avLst/>
          </a:prstGeom>
        </p:spPr>
        <p:txBody>
          <a:bodyPr wrap="none">
            <a:spAutoFit/>
          </a:bodyPr>
          <a:lstStyle/>
          <a:p>
            <a:pPr algn="ctr">
              <a:spcBef>
                <a:spcPct val="20000"/>
              </a:spcBef>
              <a:buClr>
                <a:schemeClr val="tx2"/>
              </a:buClr>
            </a:pPr>
            <a:r>
              <a:rPr lang="de-DE" altLang="de-DE" sz="3000" b="1" spc="10" dirty="0">
                <a:solidFill>
                  <a:srgbClr val="FF0000"/>
                </a:solidFill>
                <a:uFill>
                  <a:solidFill>
                    <a:schemeClr val="tx2"/>
                  </a:solidFill>
                </a:uFill>
                <a:cs typeface="Arial"/>
              </a:rPr>
              <a:t>IGS</a:t>
            </a:r>
          </a:p>
          <a:p>
            <a:pPr algn="ctr">
              <a:spcBef>
                <a:spcPct val="20000"/>
              </a:spcBef>
              <a:buClr>
                <a:schemeClr val="tx2"/>
              </a:buClr>
            </a:pPr>
            <a:r>
              <a:rPr lang="de-DE" altLang="de-DE" sz="2000" b="1" spc="10" dirty="0">
                <a:solidFill>
                  <a:schemeClr val="accent6">
                    <a:lumMod val="90000"/>
                    <a:lumOff val="10000"/>
                  </a:schemeClr>
                </a:solidFill>
                <a:uFill>
                  <a:solidFill>
                    <a:schemeClr val="tx2"/>
                  </a:solidFill>
                </a:uFill>
                <a:latin typeface="Arial"/>
                <a:cs typeface="Arial"/>
              </a:rPr>
              <a:t>Das</a:t>
            </a:r>
            <a:r>
              <a:rPr lang="de-DE" altLang="de-DE" sz="2000" b="1" spc="10" dirty="0">
                <a:solidFill>
                  <a:srgbClr val="FF0000"/>
                </a:solidFill>
                <a:uFill>
                  <a:solidFill>
                    <a:schemeClr val="tx2"/>
                  </a:solidFill>
                </a:uFill>
                <a:latin typeface="Arial"/>
                <a:cs typeface="Arial"/>
              </a:rPr>
              <a:t> I</a:t>
            </a:r>
            <a:r>
              <a:rPr lang="de-DE" altLang="de-DE" sz="2000" b="1" spc="10" dirty="0">
                <a:solidFill>
                  <a:schemeClr val="accent6">
                    <a:lumMod val="90000"/>
                    <a:lumOff val="10000"/>
                  </a:schemeClr>
                </a:solidFill>
                <a:uFill>
                  <a:solidFill>
                    <a:schemeClr val="tx2"/>
                  </a:solidFill>
                </a:uFill>
                <a:latin typeface="Arial"/>
                <a:cs typeface="Arial"/>
              </a:rPr>
              <a:t>nformationssystem für </a:t>
            </a:r>
            <a:r>
              <a:rPr lang="de-DE" altLang="de-DE" sz="2000" b="1" spc="10" dirty="0">
                <a:solidFill>
                  <a:srgbClr val="FF0000"/>
                </a:solidFill>
                <a:uFill>
                  <a:solidFill>
                    <a:schemeClr val="tx2"/>
                  </a:solidFill>
                </a:uFill>
                <a:latin typeface="Arial"/>
                <a:cs typeface="Arial"/>
              </a:rPr>
              <a:t>G</a:t>
            </a:r>
            <a:r>
              <a:rPr lang="de-DE" altLang="de-DE" sz="2000" b="1" spc="10" dirty="0">
                <a:solidFill>
                  <a:schemeClr val="accent6">
                    <a:lumMod val="90000"/>
                    <a:lumOff val="10000"/>
                  </a:schemeClr>
                </a:solidFill>
                <a:uFill>
                  <a:solidFill>
                    <a:schemeClr val="tx2"/>
                  </a:solidFill>
                </a:uFill>
                <a:latin typeface="Arial"/>
                <a:cs typeface="Arial"/>
              </a:rPr>
              <a:t>efährliche </a:t>
            </a:r>
            <a:r>
              <a:rPr lang="de-DE" altLang="de-DE" sz="2000" b="1" spc="10" dirty="0">
                <a:solidFill>
                  <a:srgbClr val="FF0000"/>
                </a:solidFill>
                <a:uFill>
                  <a:solidFill>
                    <a:schemeClr val="tx2"/>
                  </a:solidFill>
                </a:uFill>
                <a:latin typeface="Arial"/>
                <a:cs typeface="Arial"/>
              </a:rPr>
              <a:t>S</a:t>
            </a:r>
            <a:r>
              <a:rPr lang="de-DE" altLang="de-DE" sz="2000" b="1" spc="10" dirty="0">
                <a:solidFill>
                  <a:schemeClr val="accent6">
                    <a:lumMod val="90000"/>
                    <a:lumOff val="10000"/>
                  </a:schemeClr>
                </a:solidFill>
                <a:uFill>
                  <a:solidFill>
                    <a:schemeClr val="tx2"/>
                  </a:solidFill>
                </a:uFill>
                <a:latin typeface="Arial"/>
                <a:cs typeface="Arial"/>
              </a:rPr>
              <a:t>toffe</a:t>
            </a:r>
          </a:p>
          <a:p>
            <a:pPr algn="ctr">
              <a:spcBef>
                <a:spcPct val="20000"/>
              </a:spcBef>
              <a:buClr>
                <a:schemeClr val="tx2"/>
              </a:buClr>
            </a:pPr>
            <a:r>
              <a:rPr lang="de-DE" sz="2000" b="1" spc="10" dirty="0">
                <a:solidFill>
                  <a:schemeClr val="accent6">
                    <a:lumMod val="90000"/>
                    <a:lumOff val="10000"/>
                  </a:schemeClr>
                </a:solidFill>
                <a:uFill>
                  <a:solidFill>
                    <a:schemeClr val="tx2"/>
                  </a:solidFill>
                </a:uFill>
                <a:cs typeface="Arial"/>
              </a:rPr>
              <a:t> aus Chemie, Mikrobiologie und Radiologie</a:t>
            </a:r>
          </a:p>
          <a:p>
            <a:pPr algn="ctr">
              <a:spcBef>
                <a:spcPct val="20000"/>
              </a:spcBef>
              <a:buClr>
                <a:schemeClr val="tx2"/>
              </a:buClr>
            </a:pPr>
            <a:endParaRPr lang="de-DE" sz="1600" spc="10" dirty="0" smtClean="0">
              <a:solidFill>
                <a:schemeClr val="accent6">
                  <a:lumMod val="90000"/>
                  <a:lumOff val="10000"/>
                </a:schemeClr>
              </a:solidFill>
              <a:uFill>
                <a:solidFill>
                  <a:schemeClr val="tx2"/>
                </a:solidFill>
              </a:uFill>
              <a:latin typeface="Arial"/>
              <a:cs typeface="Arial"/>
            </a:endParaRPr>
          </a:p>
          <a:p>
            <a:pPr algn="ctr">
              <a:spcBef>
                <a:spcPct val="20000"/>
              </a:spcBef>
              <a:buClr>
                <a:schemeClr val="tx2"/>
              </a:buClr>
            </a:pPr>
            <a:r>
              <a:rPr lang="de-DE" sz="1600" spc="10" dirty="0" smtClean="0">
                <a:solidFill>
                  <a:schemeClr val="accent6">
                    <a:lumMod val="90000"/>
                    <a:lumOff val="10000"/>
                  </a:schemeClr>
                </a:solidFill>
                <a:uFill>
                  <a:solidFill>
                    <a:schemeClr val="tx2"/>
                  </a:solidFill>
                </a:uFill>
                <a:latin typeface="Arial"/>
                <a:cs typeface="Arial"/>
              </a:rPr>
              <a:t>Petra </a:t>
            </a:r>
            <a:r>
              <a:rPr lang="de-DE" sz="1600" spc="10" dirty="0" smtClean="0">
                <a:solidFill>
                  <a:schemeClr val="accent6">
                    <a:lumMod val="90000"/>
                    <a:lumOff val="10000"/>
                  </a:schemeClr>
                </a:solidFill>
                <a:uFill>
                  <a:solidFill>
                    <a:schemeClr val="tx2"/>
                  </a:solidFill>
                </a:uFill>
                <a:latin typeface="Arial"/>
                <a:cs typeface="Arial"/>
              </a:rPr>
              <a:t>Golücke-Arens, Stefan Heße, </a:t>
            </a:r>
          </a:p>
          <a:p>
            <a:pPr algn="ctr">
              <a:spcBef>
                <a:spcPct val="20000"/>
              </a:spcBef>
              <a:buClr>
                <a:schemeClr val="tx2"/>
              </a:buClr>
            </a:pPr>
            <a:r>
              <a:rPr lang="de-DE" sz="1600" spc="10" dirty="0" smtClean="0">
                <a:solidFill>
                  <a:schemeClr val="accent6">
                    <a:lumMod val="90000"/>
                    <a:lumOff val="10000"/>
                  </a:schemeClr>
                </a:solidFill>
                <a:uFill>
                  <a:solidFill>
                    <a:schemeClr val="tx2"/>
                  </a:solidFill>
                </a:uFill>
                <a:latin typeface="Arial"/>
                <a:cs typeface="Arial"/>
              </a:rPr>
              <a:t>Ulrich Howe, Khatul Pacha </a:t>
            </a:r>
          </a:p>
          <a:p>
            <a:pPr algn="ctr">
              <a:spcBef>
                <a:spcPct val="20000"/>
              </a:spcBef>
              <a:buClr>
                <a:schemeClr val="tx2"/>
              </a:buClr>
            </a:pPr>
            <a:endParaRPr lang="de-DE" sz="1600" spc="10" dirty="0">
              <a:solidFill>
                <a:schemeClr val="accent6">
                  <a:lumMod val="90000"/>
                  <a:lumOff val="10000"/>
                </a:schemeClr>
              </a:solidFill>
              <a:uFill>
                <a:solidFill>
                  <a:schemeClr val="tx2"/>
                </a:solidFill>
              </a:uFill>
              <a:latin typeface="Arial"/>
              <a:cs typeface="Arial"/>
            </a:endParaRPr>
          </a:p>
          <a:p>
            <a:pPr algn="ctr">
              <a:spcBef>
                <a:spcPct val="20000"/>
              </a:spcBef>
              <a:buClr>
                <a:schemeClr val="tx2"/>
              </a:buClr>
            </a:pPr>
            <a:r>
              <a:rPr lang="de-DE" sz="1600" spc="10" dirty="0" smtClean="0">
                <a:solidFill>
                  <a:schemeClr val="accent6">
                    <a:lumMod val="90000"/>
                    <a:lumOff val="10000"/>
                  </a:schemeClr>
                </a:solidFill>
                <a:uFill>
                  <a:solidFill>
                    <a:schemeClr val="tx2"/>
                  </a:solidFill>
                </a:uFill>
                <a:latin typeface="Arial"/>
                <a:cs typeface="Arial"/>
              </a:rPr>
              <a:t>Essen, </a:t>
            </a:r>
            <a:r>
              <a:rPr lang="de-DE" altLang="de-DE" sz="1600" spc="10" dirty="0" smtClean="0">
                <a:solidFill>
                  <a:schemeClr val="accent6">
                    <a:lumMod val="90000"/>
                    <a:lumOff val="10000"/>
                  </a:schemeClr>
                </a:solidFill>
                <a:uFill>
                  <a:solidFill>
                    <a:schemeClr val="tx2"/>
                  </a:solidFill>
                </a:uFill>
                <a:latin typeface="Arial"/>
                <a:cs typeface="Arial"/>
              </a:rPr>
              <a:t>April 2024</a:t>
            </a:r>
            <a:endParaRPr lang="de-DE" altLang="de-DE" sz="3000" spc="10" dirty="0">
              <a:solidFill>
                <a:schemeClr val="accent6">
                  <a:lumMod val="90000"/>
                  <a:lumOff val="10000"/>
                </a:schemeClr>
              </a:solidFill>
              <a:uFill>
                <a:solidFill>
                  <a:schemeClr val="tx2"/>
                </a:solidFill>
              </a:uFill>
              <a:latin typeface="Arial"/>
              <a:cs typeface="Arial"/>
            </a:endParaRPr>
          </a:p>
        </p:txBody>
      </p:sp>
      <p:sp>
        <p:nvSpPr>
          <p:cNvPr id="5" name="Rechteck 4"/>
          <p:cNvSpPr/>
          <p:nvPr/>
        </p:nvSpPr>
        <p:spPr>
          <a:xfrm>
            <a:off x="1" y="1099179"/>
            <a:ext cx="9144000" cy="269455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grpSp>
        <p:nvGrpSpPr>
          <p:cNvPr id="6" name="Gruppieren 5"/>
          <p:cNvGrpSpPr/>
          <p:nvPr/>
        </p:nvGrpSpPr>
        <p:grpSpPr>
          <a:xfrm>
            <a:off x="240522" y="1746493"/>
            <a:ext cx="8760192" cy="1841544"/>
            <a:chOff x="240522" y="1746493"/>
            <a:chExt cx="8760192" cy="1841544"/>
          </a:xfrm>
        </p:grpSpPr>
        <p:pic>
          <p:nvPicPr>
            <p:cNvPr id="8" name="Grafik 7"/>
            <p:cNvPicPr>
              <a:picLocks noChangeAspect="1"/>
            </p:cNvPicPr>
            <p:nvPr/>
          </p:nvPicPr>
          <p:blipFill rotWithShape="1">
            <a:blip r:embed="rId3">
              <a:extLst>
                <a:ext uri="{28A0092B-C50C-407E-A947-70E740481C1C}">
                  <a14:useLocalDpi xmlns:a14="http://schemas.microsoft.com/office/drawing/2010/main" val="0"/>
                </a:ext>
              </a:extLst>
            </a:blip>
            <a:srcRect l="17639" r="12112"/>
            <a:stretch/>
          </p:blipFill>
          <p:spPr>
            <a:xfrm>
              <a:off x="7254290" y="1764132"/>
              <a:ext cx="1746424" cy="1787116"/>
            </a:xfrm>
            <a:prstGeom prst="rect">
              <a:avLst/>
            </a:prstGeom>
          </p:spPr>
        </p:pic>
        <p:pic>
          <p:nvPicPr>
            <p:cNvPr id="9" name="Grafik 8"/>
            <p:cNvPicPr>
              <a:picLocks noChangeAspect="1"/>
            </p:cNvPicPr>
            <p:nvPr/>
          </p:nvPicPr>
          <p:blipFill rotWithShape="1">
            <a:blip r:embed="rId4">
              <a:extLst>
                <a:ext uri="{28A0092B-C50C-407E-A947-70E740481C1C}">
                  <a14:useLocalDpi xmlns:a14="http://schemas.microsoft.com/office/drawing/2010/main" val="0"/>
                </a:ext>
              </a:extLst>
            </a:blip>
            <a:srcRect r="10665"/>
            <a:stretch/>
          </p:blipFill>
          <p:spPr>
            <a:xfrm>
              <a:off x="240522" y="1802437"/>
              <a:ext cx="2393697" cy="1785600"/>
            </a:xfrm>
            <a:prstGeom prst="rect">
              <a:avLst/>
            </a:prstGeom>
          </p:spPr>
        </p:pic>
        <p:pic>
          <p:nvPicPr>
            <p:cNvPr id="10" name="Grafik 9"/>
            <p:cNvPicPr>
              <a:picLocks noChangeAspect="1"/>
            </p:cNvPicPr>
            <p:nvPr/>
          </p:nvPicPr>
          <p:blipFill rotWithShape="1">
            <a:blip r:embed="rId5">
              <a:extLst>
                <a:ext uri="{28A0092B-C50C-407E-A947-70E740481C1C}">
                  <a14:useLocalDpi xmlns:a14="http://schemas.microsoft.com/office/drawing/2010/main" val="0"/>
                </a:ext>
              </a:extLst>
            </a:blip>
            <a:srcRect l="5890" r="5036"/>
            <a:stretch/>
          </p:blipFill>
          <p:spPr>
            <a:xfrm>
              <a:off x="2852317" y="1758699"/>
              <a:ext cx="2120683" cy="1785600"/>
            </a:xfrm>
            <a:prstGeom prst="rect">
              <a:avLst/>
            </a:prstGeom>
          </p:spPr>
        </p:pic>
        <p:pic>
          <p:nvPicPr>
            <p:cNvPr id="11" name="Grafik 10"/>
            <p:cNvPicPr>
              <a:picLocks noChangeAspect="1"/>
            </p:cNvPicPr>
            <p:nvPr/>
          </p:nvPicPr>
          <p:blipFill rotWithShape="1">
            <a:blip r:embed="rId6">
              <a:extLst>
                <a:ext uri="{28A0092B-C50C-407E-A947-70E740481C1C}">
                  <a14:useLocalDpi xmlns:a14="http://schemas.microsoft.com/office/drawing/2010/main" val="0"/>
                </a:ext>
              </a:extLst>
            </a:blip>
            <a:srcRect r="15248"/>
            <a:stretch/>
          </p:blipFill>
          <p:spPr>
            <a:xfrm>
              <a:off x="5128966" y="1746493"/>
              <a:ext cx="2013227" cy="1785600"/>
            </a:xfrm>
            <a:prstGeom prst="rect">
              <a:avLst/>
            </a:prstGeom>
          </p:spPr>
        </p:pic>
      </p:grpSp>
    </p:spTree>
    <p:extLst>
      <p:ext uri="{BB962C8B-B14F-4D97-AF65-F5344CB8AC3E}">
        <p14:creationId xmlns:p14="http://schemas.microsoft.com/office/powerpoint/2010/main" val="196649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4"/>
          </p:nvPr>
        </p:nvSpPr>
        <p:spPr/>
      </p:sp>
      <p:sp>
        <p:nvSpPr>
          <p:cNvPr id="5" name="Rectangle 2"/>
          <p:cNvSpPr txBox="1">
            <a:spLocks noChangeArrowheads="1"/>
          </p:cNvSpPr>
          <p:nvPr/>
        </p:nvSpPr>
        <p:spPr>
          <a:xfrm>
            <a:off x="457200" y="533400"/>
            <a:ext cx="8229600" cy="45720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altLang="de-DE" sz="2800" b="1" u="sng" spc="10" dirty="0">
                <a:solidFill>
                  <a:schemeClr val="accent6">
                    <a:lumMod val="90000"/>
                    <a:lumOff val="10000"/>
                  </a:schemeClr>
                </a:solidFill>
                <a:uFill>
                  <a:solidFill>
                    <a:schemeClr val="tx2"/>
                  </a:solidFill>
                </a:uFill>
                <a:latin typeface="Arial"/>
                <a:ea typeface="+mn-ea"/>
                <a:cs typeface="Arial"/>
              </a:rPr>
              <a:t>Bereitstellung der Daten</a:t>
            </a:r>
          </a:p>
        </p:txBody>
      </p:sp>
      <p:sp>
        <p:nvSpPr>
          <p:cNvPr id="6" name="Rectangle 3"/>
          <p:cNvSpPr txBox="1">
            <a:spLocks noChangeArrowheads="1"/>
          </p:cNvSpPr>
          <p:nvPr/>
        </p:nvSpPr>
        <p:spPr>
          <a:xfrm>
            <a:off x="457200" y="1196975"/>
            <a:ext cx="8229600" cy="4824413"/>
          </a:xfrm>
          <a:prstGeom prst="rect">
            <a:avLst/>
          </a:prstGeom>
          <a:solidFill>
            <a:srgbClr val="99CCFF"/>
          </a:solidFill>
        </p:spPr>
        <p:txBody>
          <a:bodyPr/>
          <a:lstStyle>
            <a:lvl1pPr marL="342900" indent="-342900"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1pPr>
            <a:lvl2pPr marL="715963"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2pPr>
            <a:lvl3pPr marL="1074738"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3pPr>
            <a:lvl4pPr marL="1433513"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4pPr>
            <a:lvl5pPr marL="1790700"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7" indent="-342900">
              <a:lnSpc>
                <a:spcPct val="90000"/>
              </a:lnSpc>
              <a:spcBef>
                <a:spcPct val="0"/>
              </a:spcBef>
              <a:buClr>
                <a:schemeClr val="tx1"/>
              </a:buClr>
              <a:buFont typeface="Arial" panose="020B0604020202020204" pitchFamily="34" charset="0"/>
              <a:buChar char="•"/>
            </a:pPr>
            <a:endParaRPr lang="de-DE" altLang="de-DE" b="1" dirty="0">
              <a:latin typeface="Arial" charset="0"/>
            </a:endParaRPr>
          </a:p>
          <a:p>
            <a:pPr marL="0" lvl="7" indent="0">
              <a:lnSpc>
                <a:spcPct val="90000"/>
              </a:lnSpc>
              <a:spcBef>
                <a:spcPct val="0"/>
              </a:spcBef>
              <a:buClr>
                <a:schemeClr val="tx1"/>
              </a:buClr>
              <a:buNone/>
            </a:pPr>
            <a:r>
              <a:rPr lang="de-DE" altLang="de-DE" b="1" dirty="0">
                <a:latin typeface="Arial" charset="0"/>
              </a:rPr>
              <a:t>Aufruf über das Internet</a:t>
            </a:r>
            <a:endParaRPr lang="de-DE" altLang="de-DE" b="1" dirty="0">
              <a:solidFill>
                <a:srgbClr val="0000FF"/>
              </a:solidFill>
              <a:latin typeface="Arial" charset="0"/>
            </a:endParaRPr>
          </a:p>
          <a:p>
            <a:pPr marL="0" indent="0">
              <a:lnSpc>
                <a:spcPct val="90000"/>
              </a:lnSpc>
              <a:spcBef>
                <a:spcPct val="0"/>
              </a:spcBef>
              <a:buClr>
                <a:schemeClr val="tx1"/>
              </a:buClr>
              <a:buNone/>
            </a:pPr>
            <a:r>
              <a:rPr lang="de-DE" altLang="de-DE" sz="1400" dirty="0">
                <a:latin typeface="Arial" charset="0"/>
              </a:rPr>
              <a:t>    </a:t>
            </a:r>
            <a:r>
              <a:rPr lang="de-DE" altLang="de-DE" sz="1600" dirty="0">
                <a:latin typeface="Arial" charset="0"/>
              </a:rPr>
              <a:t>- ohne Registrierung zur Nutzung von IGS-</a:t>
            </a:r>
            <a:r>
              <a:rPr lang="de-DE" altLang="de-DE" sz="1600" dirty="0" err="1">
                <a:latin typeface="Arial" charset="0"/>
              </a:rPr>
              <a:t>public</a:t>
            </a:r>
            <a:r>
              <a:rPr lang="de-DE" altLang="de-DE" sz="1600" dirty="0">
                <a:latin typeface="Arial" charset="0"/>
              </a:rPr>
              <a:t> 	 </a:t>
            </a:r>
          </a:p>
          <a:p>
            <a:pPr marL="0" indent="0">
              <a:lnSpc>
                <a:spcPct val="90000"/>
              </a:lnSpc>
              <a:spcBef>
                <a:spcPct val="0"/>
              </a:spcBef>
              <a:buClr>
                <a:schemeClr val="tx1"/>
              </a:buClr>
              <a:buNone/>
            </a:pPr>
            <a:r>
              <a:rPr lang="de-DE" altLang="de-DE" sz="1600" dirty="0">
                <a:latin typeface="Arial" charset="0"/>
              </a:rPr>
              <a:t>    - mit Registrierung beim LANUV Nutzung aller IGS-Anwendungen</a:t>
            </a:r>
            <a:r>
              <a:rPr lang="de-DE" altLang="de-DE" sz="1600" dirty="0">
                <a:solidFill>
                  <a:srgbClr val="0000FF"/>
                </a:solidFill>
                <a:latin typeface="Arial" charset="0"/>
              </a:rPr>
              <a:t> 			</a:t>
            </a:r>
            <a:r>
              <a:rPr lang="de-DE" altLang="de-DE" sz="1600" b="1" dirty="0">
                <a:solidFill>
                  <a:srgbClr val="0000FF"/>
                </a:solidFill>
                <a:latin typeface="Arial" charset="0"/>
                <a:hlinkClick r:id="rId3"/>
              </a:rPr>
              <a:t>www.igs.nrw.de</a:t>
            </a:r>
            <a:endParaRPr lang="de-DE" altLang="de-DE" sz="1600" b="1" dirty="0">
              <a:solidFill>
                <a:srgbClr val="0000FF"/>
              </a:solidFill>
              <a:latin typeface="Arial" charset="0"/>
            </a:endParaRPr>
          </a:p>
          <a:p>
            <a:pPr marL="0" indent="0">
              <a:lnSpc>
                <a:spcPct val="90000"/>
              </a:lnSpc>
              <a:spcBef>
                <a:spcPct val="0"/>
              </a:spcBef>
              <a:buClr>
                <a:schemeClr val="tx1"/>
              </a:buClr>
              <a:buNone/>
            </a:pPr>
            <a:r>
              <a:rPr lang="de-DE" altLang="de-DE" sz="1600" b="1" dirty="0">
                <a:solidFill>
                  <a:srgbClr val="0000FF"/>
                </a:solidFill>
                <a:latin typeface="Arial" charset="0"/>
              </a:rPr>
              <a:t>	</a:t>
            </a:r>
            <a:r>
              <a:rPr lang="de-DE" altLang="de-DE" sz="1600" b="1" dirty="0">
                <a:solidFill>
                  <a:srgbClr val="0000FF"/>
                </a:solidFill>
                <a:latin typeface="Arial" charset="0"/>
                <a:hlinkClick r:id="rId4"/>
              </a:rPr>
              <a:t>www.stoffliste.de</a:t>
            </a:r>
            <a:r>
              <a:rPr lang="de-DE" altLang="de-DE" sz="1600" b="1" dirty="0">
                <a:solidFill>
                  <a:srgbClr val="0000FF"/>
                </a:solidFill>
                <a:latin typeface="Arial" charset="0"/>
              </a:rPr>
              <a:t> </a:t>
            </a:r>
          </a:p>
          <a:p>
            <a:pPr marL="0" indent="0">
              <a:lnSpc>
                <a:spcPct val="90000"/>
              </a:lnSpc>
              <a:spcBef>
                <a:spcPct val="0"/>
              </a:spcBef>
              <a:buClr>
                <a:schemeClr val="tx1"/>
              </a:buClr>
              <a:buNone/>
            </a:pPr>
            <a:r>
              <a:rPr lang="de-DE" altLang="de-DE" sz="1600" b="1" dirty="0">
                <a:solidFill>
                  <a:srgbClr val="0000FF"/>
                </a:solidFill>
                <a:latin typeface="Arial" charset="0"/>
              </a:rPr>
              <a:t>	</a:t>
            </a:r>
            <a:r>
              <a:rPr lang="de-DE" altLang="de-DE" sz="1600" b="1" dirty="0">
                <a:solidFill>
                  <a:srgbClr val="0000FF"/>
                </a:solidFill>
                <a:latin typeface="Arial" charset="0"/>
                <a:hlinkClick r:id="rId5"/>
              </a:rPr>
              <a:t>www.stoffliste.eu</a:t>
            </a:r>
            <a:r>
              <a:rPr lang="de-DE" altLang="de-DE" sz="1600" b="1" dirty="0">
                <a:solidFill>
                  <a:srgbClr val="0000FF"/>
                </a:solidFill>
                <a:latin typeface="Arial" charset="0"/>
              </a:rPr>
              <a:t> </a:t>
            </a:r>
          </a:p>
          <a:p>
            <a:pPr marL="0" indent="0">
              <a:lnSpc>
                <a:spcPct val="90000"/>
              </a:lnSpc>
              <a:spcBef>
                <a:spcPct val="150000"/>
              </a:spcBef>
              <a:buClr>
                <a:schemeClr val="tx1"/>
              </a:buClr>
              <a:buNone/>
            </a:pPr>
            <a:r>
              <a:rPr lang="de-DE" altLang="de-DE" sz="1400" b="1" dirty="0">
                <a:latin typeface="Arial" charset="0"/>
              </a:rPr>
              <a:t> </a:t>
            </a:r>
            <a:r>
              <a:rPr lang="de-DE" altLang="de-DE" b="1" dirty="0">
                <a:latin typeface="Arial" charset="0"/>
              </a:rPr>
              <a:t>Aufruf über das Landesverwaltungsnetz</a:t>
            </a:r>
          </a:p>
          <a:p>
            <a:pPr marL="1074738" lvl="3" indent="0">
              <a:lnSpc>
                <a:spcPct val="90000"/>
              </a:lnSpc>
              <a:spcBef>
                <a:spcPct val="0"/>
              </a:spcBef>
              <a:buClr>
                <a:schemeClr val="tx1"/>
              </a:buClr>
              <a:buNone/>
            </a:pPr>
            <a:r>
              <a:rPr lang="de-DE" altLang="de-DE" sz="1600" b="1" dirty="0">
                <a:solidFill>
                  <a:schemeClr val="hlink"/>
                </a:solidFill>
                <a:hlinkClick r:id="rId6"/>
              </a:rPr>
              <a:t>http://intralua.it.nrw.de/igsalpha</a:t>
            </a:r>
            <a:r>
              <a:rPr lang="de-DE" altLang="de-DE" sz="1600" b="1" dirty="0">
                <a:solidFill>
                  <a:schemeClr val="hlink"/>
                </a:solidFill>
              </a:rPr>
              <a:t>/</a:t>
            </a:r>
          </a:p>
          <a:p>
            <a:pPr marL="1074738" lvl="3" indent="0">
              <a:lnSpc>
                <a:spcPct val="90000"/>
              </a:lnSpc>
              <a:spcBef>
                <a:spcPct val="0"/>
              </a:spcBef>
              <a:buClr>
                <a:schemeClr val="tx1"/>
              </a:buClr>
              <a:buNone/>
            </a:pPr>
            <a:r>
              <a:rPr lang="de-DE" altLang="de-DE" sz="1600" b="1" dirty="0">
                <a:solidFill>
                  <a:schemeClr val="hlink"/>
                </a:solidFill>
                <a:hlinkClick r:id="rId7" tooltip="http://lv.kommunen.nrw.testa-de.net/counter/fclick.php?38&#10;Link zu diesem Verfahren"/>
              </a:rPr>
              <a:t>http://lv.kommunen.nrw.testa-de.net/igsalpha</a:t>
            </a:r>
            <a:r>
              <a:rPr lang="de-DE" altLang="de-DE" sz="1800" b="1" dirty="0">
                <a:hlinkClick r:id="rId7" tooltip="http://lv.kommunen.nrw.testa-de.net/counter/fclick.php?38&#10;Link zu diesem Verfahren"/>
              </a:rPr>
              <a:t>/</a:t>
            </a:r>
            <a:endParaRPr lang="de-DE" altLang="de-DE" sz="1800" b="1" dirty="0"/>
          </a:p>
          <a:p>
            <a:pPr marL="1074738" lvl="3" indent="0">
              <a:lnSpc>
                <a:spcPct val="90000"/>
              </a:lnSpc>
              <a:spcBef>
                <a:spcPct val="0"/>
              </a:spcBef>
              <a:buClr>
                <a:schemeClr val="tx1"/>
              </a:buClr>
              <a:buNone/>
            </a:pPr>
            <a:r>
              <a:rPr lang="de-DE" altLang="de-DE" sz="1600" b="1" dirty="0">
                <a:solidFill>
                  <a:schemeClr val="hlink"/>
                </a:solidFill>
              </a:rPr>
              <a:t> </a:t>
            </a:r>
            <a:r>
              <a:rPr lang="de-DE" altLang="de-DE" sz="1600" b="1" dirty="0"/>
              <a:t>(TESTA-Zugriff)</a:t>
            </a:r>
          </a:p>
          <a:p>
            <a:pPr marL="0" indent="0">
              <a:lnSpc>
                <a:spcPct val="150000"/>
              </a:lnSpc>
              <a:spcBef>
                <a:spcPct val="150000"/>
              </a:spcBef>
              <a:buClr>
                <a:schemeClr val="tx1"/>
              </a:buClr>
              <a:buNone/>
            </a:pPr>
            <a:r>
              <a:rPr lang="de-DE" altLang="de-DE" sz="1600" b="1" dirty="0">
                <a:latin typeface="Arial" charset="0"/>
              </a:rPr>
              <a:t> </a:t>
            </a:r>
            <a:r>
              <a:rPr lang="de-DE" altLang="de-DE" b="1" dirty="0">
                <a:latin typeface="Arial" charset="0"/>
              </a:rPr>
              <a:t>Nutzung als </a:t>
            </a:r>
            <a:r>
              <a:rPr lang="de-DE" altLang="de-DE" b="1" dirty="0" err="1">
                <a:latin typeface="Arial" charset="0"/>
              </a:rPr>
              <a:t>Standalone</a:t>
            </a:r>
            <a:r>
              <a:rPr lang="de-DE" altLang="de-DE" b="1" dirty="0">
                <a:latin typeface="Arial" charset="0"/>
              </a:rPr>
              <a:t> Lösung</a:t>
            </a:r>
          </a:p>
          <a:p>
            <a:pPr marL="0" indent="0">
              <a:lnSpc>
                <a:spcPct val="90000"/>
              </a:lnSpc>
              <a:spcBef>
                <a:spcPct val="0"/>
              </a:spcBef>
              <a:buClr>
                <a:schemeClr val="tx1"/>
              </a:buClr>
              <a:buNone/>
            </a:pPr>
            <a:r>
              <a:rPr lang="de-DE" altLang="de-DE" sz="1400" b="1" dirty="0">
                <a:latin typeface="Arial" charset="0"/>
              </a:rPr>
              <a:t>	   	</a:t>
            </a:r>
            <a:r>
              <a:rPr lang="de-DE" altLang="de-DE" sz="1400" dirty="0">
                <a:latin typeface="Arial" charset="0"/>
              </a:rPr>
              <a:t>Download eines Iso – Files z.B. zum Brennen einer </a:t>
            </a:r>
            <a:r>
              <a:rPr lang="de-DE" altLang="de-DE" sz="1400" dirty="0" err="1">
                <a:latin typeface="Arial" charset="0"/>
              </a:rPr>
              <a:t>Installations</a:t>
            </a:r>
            <a:r>
              <a:rPr lang="de-DE" altLang="de-DE" sz="1400" dirty="0">
                <a:latin typeface="Arial" charset="0"/>
              </a:rPr>
              <a:t> DVD</a:t>
            </a:r>
          </a:p>
          <a:p>
            <a:pPr marL="0" indent="0">
              <a:lnSpc>
                <a:spcPct val="90000"/>
              </a:lnSpc>
              <a:spcBef>
                <a:spcPct val="0"/>
              </a:spcBef>
              <a:buClr>
                <a:schemeClr val="tx1"/>
              </a:buClr>
              <a:buNone/>
            </a:pPr>
            <a:r>
              <a:rPr lang="de-DE" altLang="de-DE" sz="1400" dirty="0">
                <a:latin typeface="Arial" charset="0"/>
              </a:rPr>
              <a:t>		Anforderung über das IGS Portal www.igs.nrw.de</a:t>
            </a:r>
            <a:endParaRPr lang="de-DE" altLang="de-DE" sz="1600" dirty="0">
              <a:latin typeface="Arial" charset="0"/>
            </a:endParaRPr>
          </a:p>
        </p:txBody>
      </p:sp>
    </p:spTree>
    <p:extLst>
      <p:ext uri="{BB962C8B-B14F-4D97-AF65-F5344CB8AC3E}">
        <p14:creationId xmlns:p14="http://schemas.microsoft.com/office/powerpoint/2010/main" val="1514589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1"/>
          </p:nvPr>
        </p:nvSpPr>
        <p:spPr>
          <a:xfrm>
            <a:off x="339507" y="83970"/>
            <a:ext cx="8171738" cy="1162808"/>
          </a:xfrm>
        </p:spPr>
        <p:txBody>
          <a:bodyPr/>
          <a:lstStyle/>
          <a:p>
            <a:pPr algn="ctr">
              <a:spcBef>
                <a:spcPct val="0"/>
              </a:spcBef>
            </a:pPr>
            <a:r>
              <a:rPr lang="de-DE" altLang="de-DE" sz="2800" dirty="0">
                <a:solidFill>
                  <a:schemeClr val="accent6">
                    <a:lumMod val="90000"/>
                    <a:lumOff val="10000"/>
                  </a:schemeClr>
                </a:solidFill>
              </a:rPr>
              <a:t>Bereitstellung der Daten</a:t>
            </a:r>
          </a:p>
          <a:p>
            <a:pPr algn="ctr">
              <a:spcBef>
                <a:spcPct val="0"/>
              </a:spcBef>
            </a:pPr>
            <a:r>
              <a:rPr lang="de-DE" altLang="de-DE" sz="2800" u="none" dirty="0">
                <a:solidFill>
                  <a:schemeClr val="accent6">
                    <a:lumMod val="90000"/>
                    <a:lumOff val="10000"/>
                  </a:schemeClr>
                </a:solidFill>
              </a:rPr>
              <a:t>    </a:t>
            </a:r>
            <a:r>
              <a:rPr lang="de-DE" altLang="de-DE" sz="2800" dirty="0">
                <a:solidFill>
                  <a:schemeClr val="accent6">
                    <a:lumMod val="90000"/>
                    <a:lumOff val="10000"/>
                  </a:schemeClr>
                </a:solidFill>
              </a:rPr>
              <a:t>über die IGS - APP</a:t>
            </a:r>
            <a:endParaRPr lang="de-DE" sz="2800" dirty="0">
              <a:solidFill>
                <a:schemeClr val="accent6">
                  <a:lumMod val="90000"/>
                  <a:lumOff val="10000"/>
                </a:schemeClr>
              </a:solidFill>
            </a:endParaRPr>
          </a:p>
        </p:txBody>
      </p:sp>
      <p:pic>
        <p:nvPicPr>
          <p:cNvPr id="8" name="Grafik 7"/>
          <p:cNvPicPr/>
          <p:nvPr/>
        </p:nvPicPr>
        <p:blipFill>
          <a:blip r:embed="rId3">
            <a:extLst>
              <a:ext uri="{28A0092B-C50C-407E-A947-70E740481C1C}">
                <a14:useLocalDpi xmlns:a14="http://schemas.microsoft.com/office/drawing/2010/main" val="0"/>
              </a:ext>
            </a:extLst>
          </a:blip>
          <a:srcRect/>
          <a:stretch>
            <a:fillRect/>
          </a:stretch>
        </p:blipFill>
        <p:spPr bwMode="auto">
          <a:xfrm>
            <a:off x="6825955" y="1639212"/>
            <a:ext cx="1685290" cy="3639600"/>
          </a:xfrm>
          <a:prstGeom prst="rect">
            <a:avLst/>
          </a:prstGeom>
          <a:noFill/>
          <a:ln>
            <a:noFill/>
          </a:ln>
        </p:spPr>
      </p:pic>
      <p:pic>
        <p:nvPicPr>
          <p:cNvPr id="10" name="Grafik 9"/>
          <p:cNvPicPr/>
          <p:nvPr/>
        </p:nvPicPr>
        <p:blipFill>
          <a:blip r:embed="rId4">
            <a:extLst>
              <a:ext uri="{28A0092B-C50C-407E-A947-70E740481C1C}">
                <a14:useLocalDpi xmlns:a14="http://schemas.microsoft.com/office/drawing/2010/main" val="0"/>
              </a:ext>
            </a:extLst>
          </a:blip>
          <a:srcRect/>
          <a:stretch>
            <a:fillRect/>
          </a:stretch>
        </p:blipFill>
        <p:spPr bwMode="auto">
          <a:xfrm>
            <a:off x="660505" y="1632261"/>
            <a:ext cx="1916440" cy="3638008"/>
          </a:xfrm>
          <a:prstGeom prst="rect">
            <a:avLst/>
          </a:prstGeom>
          <a:noFill/>
          <a:ln>
            <a:noFill/>
          </a:ln>
        </p:spPr>
      </p:pic>
      <p:pic>
        <p:nvPicPr>
          <p:cNvPr id="12" name="Grafik 11"/>
          <p:cNvPicPr/>
          <p:nvPr/>
        </p:nvPicPr>
        <p:blipFill>
          <a:blip r:embed="rId5">
            <a:extLst>
              <a:ext uri="{28A0092B-C50C-407E-A947-70E740481C1C}">
                <a14:useLocalDpi xmlns:a14="http://schemas.microsoft.com/office/drawing/2010/main" val="0"/>
              </a:ext>
            </a:extLst>
          </a:blip>
          <a:srcRect/>
          <a:stretch>
            <a:fillRect/>
          </a:stretch>
        </p:blipFill>
        <p:spPr bwMode="auto">
          <a:xfrm>
            <a:off x="4568836" y="1630669"/>
            <a:ext cx="1826895" cy="3639600"/>
          </a:xfrm>
          <a:prstGeom prst="rect">
            <a:avLst/>
          </a:prstGeom>
          <a:noFill/>
          <a:ln>
            <a:noFill/>
          </a:ln>
        </p:spPr>
      </p:pic>
      <p:grpSp>
        <p:nvGrpSpPr>
          <p:cNvPr id="6" name="Group 4"/>
          <p:cNvGrpSpPr>
            <a:grpSpLocks noChangeAspect="1"/>
          </p:cNvGrpSpPr>
          <p:nvPr/>
        </p:nvGrpSpPr>
        <p:grpSpPr bwMode="auto">
          <a:xfrm>
            <a:off x="2739289" y="1632260"/>
            <a:ext cx="1597323" cy="3639600"/>
            <a:chOff x="1692" y="913"/>
            <a:chExt cx="919" cy="2094"/>
          </a:xfrm>
        </p:grpSpPr>
        <p:sp>
          <p:nvSpPr>
            <p:cNvPr id="13" name="AutoShape 3"/>
            <p:cNvSpPr>
              <a:spLocks noChangeAspect="1" noChangeArrowheads="1" noTextEdit="1"/>
            </p:cNvSpPr>
            <p:nvPr/>
          </p:nvSpPr>
          <p:spPr bwMode="auto">
            <a:xfrm>
              <a:off x="1692" y="913"/>
              <a:ext cx="919" cy="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2" y="913"/>
              <a:ext cx="923" cy="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170174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e3b0d3e-66f7-4568-af27-ed4fa77da3bb@lanu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0747" y="1724347"/>
            <a:ext cx="4657067" cy="4518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0" y="533034"/>
            <a:ext cx="8736012"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lvl1pPr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100000"/>
              </a:spcBef>
              <a:buFontTx/>
              <a:buNone/>
            </a:pPr>
            <a:r>
              <a:rPr lang="de-DE" altLang="de-DE" sz="2800" b="1" u="sng" spc="10" dirty="0">
                <a:solidFill>
                  <a:schemeClr val="accent6">
                    <a:lumMod val="90000"/>
                    <a:lumOff val="10000"/>
                  </a:schemeClr>
                </a:solidFill>
                <a:uFill>
                  <a:solidFill>
                    <a:schemeClr val="tx2"/>
                  </a:solidFill>
                </a:uFill>
                <a:latin typeface="Arial"/>
                <a:cs typeface="Arial"/>
              </a:rPr>
              <a:t>IGS App </a:t>
            </a:r>
            <a:r>
              <a:rPr lang="de-DE" altLang="de-DE" sz="1600" b="1" spc="10" dirty="0">
                <a:solidFill>
                  <a:schemeClr val="accent6">
                    <a:lumMod val="90000"/>
                    <a:lumOff val="10000"/>
                  </a:schemeClr>
                </a:solidFill>
                <a:uFill>
                  <a:solidFill>
                    <a:schemeClr val="tx2"/>
                  </a:solidFill>
                </a:uFill>
                <a:latin typeface="Arial"/>
                <a:cs typeface="Arial"/>
              </a:rPr>
              <a:t>(IOS)</a:t>
            </a:r>
            <a:endParaRPr lang="de-DE" altLang="de-DE" sz="1600" dirty="0">
              <a:solidFill>
                <a:srgbClr val="0000FF"/>
              </a:solidFill>
              <a:latin typeface="Arial" charset="0"/>
            </a:endParaRPr>
          </a:p>
        </p:txBody>
      </p:sp>
    </p:spTree>
    <p:extLst>
      <p:ext uri="{BB962C8B-B14F-4D97-AF65-F5344CB8AC3E}">
        <p14:creationId xmlns:p14="http://schemas.microsoft.com/office/powerpoint/2010/main" val="102482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959323" y="1402984"/>
            <a:ext cx="7646515" cy="4199074"/>
          </a:xfrm>
          <a:prstGeom prst="rect">
            <a:avLst/>
          </a:prstGeom>
        </p:spPr>
      </p:pic>
      <p:sp>
        <p:nvSpPr>
          <p:cNvPr id="6" name="Rectangle 2"/>
          <p:cNvSpPr>
            <a:spLocks noChangeArrowheads="1"/>
          </p:cNvSpPr>
          <p:nvPr/>
        </p:nvSpPr>
        <p:spPr bwMode="auto">
          <a:xfrm>
            <a:off x="0" y="533034"/>
            <a:ext cx="8736012"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lvl1pPr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100000"/>
              </a:spcBef>
              <a:buFontTx/>
              <a:buNone/>
            </a:pPr>
            <a:r>
              <a:rPr lang="de-DE" altLang="de-DE" sz="2800" b="1" u="sng" spc="10" dirty="0">
                <a:solidFill>
                  <a:schemeClr val="accent6">
                    <a:lumMod val="90000"/>
                    <a:lumOff val="10000"/>
                  </a:schemeClr>
                </a:solidFill>
                <a:uFill>
                  <a:solidFill>
                    <a:schemeClr val="tx2"/>
                  </a:solidFill>
                </a:uFill>
                <a:latin typeface="Arial"/>
                <a:cs typeface="Arial"/>
              </a:rPr>
              <a:t>IGS App </a:t>
            </a:r>
            <a:r>
              <a:rPr lang="de-DE" altLang="de-DE" sz="1600" u="sng" spc="10" dirty="0">
                <a:solidFill>
                  <a:schemeClr val="accent6">
                    <a:lumMod val="90000"/>
                    <a:lumOff val="10000"/>
                  </a:schemeClr>
                </a:solidFill>
                <a:uFill>
                  <a:solidFill>
                    <a:schemeClr val="tx2"/>
                  </a:solidFill>
                </a:uFill>
                <a:latin typeface="Arial"/>
                <a:cs typeface="Arial"/>
              </a:rPr>
              <a:t>(Android)</a:t>
            </a:r>
            <a:endParaRPr lang="de-DE" altLang="de-DE" sz="1600" dirty="0">
              <a:solidFill>
                <a:srgbClr val="0000FF"/>
              </a:solidFill>
              <a:latin typeface="Arial" charset="0"/>
            </a:endParaRPr>
          </a:p>
        </p:txBody>
      </p:sp>
      <p:sp>
        <p:nvSpPr>
          <p:cNvPr id="5" name="Textfeld 4"/>
          <p:cNvSpPr txBox="1"/>
          <p:nvPr/>
        </p:nvSpPr>
        <p:spPr>
          <a:xfrm>
            <a:off x="3380975" y="6262986"/>
            <a:ext cx="1836484" cy="369332"/>
          </a:xfrm>
          <a:prstGeom prst="rect">
            <a:avLst/>
          </a:prstGeom>
          <a:noFill/>
        </p:spPr>
        <p:txBody>
          <a:bodyPr wrap="square" rtlCol="0">
            <a:spAutoFit/>
          </a:bodyPr>
          <a:lstStyle/>
          <a:p>
            <a:r>
              <a:rPr lang="de-DE" dirty="0">
                <a:hlinkClick r:id="rId4"/>
              </a:rPr>
              <a:t>www.igs.nrw.de</a:t>
            </a:r>
            <a:endParaRPr lang="de-DE" dirty="0"/>
          </a:p>
        </p:txBody>
      </p:sp>
    </p:spTree>
    <p:extLst>
      <p:ext uri="{BB962C8B-B14F-4D97-AF65-F5344CB8AC3E}">
        <p14:creationId xmlns:p14="http://schemas.microsoft.com/office/powerpoint/2010/main" val="1655500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222" y="618512"/>
            <a:ext cx="2952750" cy="237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LANUV_RG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4388" y="366713"/>
            <a:ext cx="29448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eck 6"/>
          <p:cNvSpPr/>
          <p:nvPr/>
        </p:nvSpPr>
        <p:spPr>
          <a:xfrm>
            <a:off x="618189" y="3915583"/>
            <a:ext cx="7987649" cy="1631216"/>
          </a:xfrm>
          <a:prstGeom prst="rect">
            <a:avLst/>
          </a:prstGeom>
        </p:spPr>
        <p:txBody>
          <a:bodyPr wrap="square">
            <a:spAutoFit/>
          </a:bodyPr>
          <a:lstStyle/>
          <a:p>
            <a:pPr algn="ctr">
              <a:spcBef>
                <a:spcPct val="20000"/>
              </a:spcBef>
              <a:buClr>
                <a:schemeClr val="tx2"/>
              </a:buClr>
            </a:pPr>
            <a:r>
              <a:rPr lang="de-DE" altLang="de-DE" sz="2800" b="1" spc="10" dirty="0">
                <a:solidFill>
                  <a:schemeClr val="accent6">
                    <a:lumMod val="90000"/>
                    <a:lumOff val="10000"/>
                  </a:schemeClr>
                </a:solidFill>
                <a:uFill>
                  <a:solidFill>
                    <a:schemeClr val="tx2"/>
                  </a:solidFill>
                </a:uFill>
                <a:cs typeface="Arial"/>
              </a:rPr>
              <a:t>Vielen Dank für Ihre Aufmerksamkeit</a:t>
            </a:r>
          </a:p>
          <a:p>
            <a:pPr algn="ctr">
              <a:spcBef>
                <a:spcPct val="20000"/>
              </a:spcBef>
              <a:buClr>
                <a:schemeClr val="tx2"/>
              </a:buClr>
            </a:pPr>
            <a:endParaRPr lang="de-DE" sz="2800" b="1" spc="10" dirty="0">
              <a:solidFill>
                <a:schemeClr val="accent6">
                  <a:lumMod val="90000"/>
                  <a:lumOff val="10000"/>
                </a:schemeClr>
              </a:solidFill>
              <a:uFill>
                <a:solidFill>
                  <a:schemeClr val="tx2"/>
                </a:solidFill>
              </a:uFill>
              <a:cs typeface="Arial"/>
            </a:endParaRPr>
          </a:p>
          <a:p>
            <a:pPr algn="ctr">
              <a:spcBef>
                <a:spcPct val="20000"/>
              </a:spcBef>
              <a:buClr>
                <a:schemeClr val="tx2"/>
              </a:buClr>
            </a:pPr>
            <a:r>
              <a:rPr lang="de-DE" sz="1600" b="1" spc="10" dirty="0" smtClean="0">
                <a:solidFill>
                  <a:schemeClr val="accent6">
                    <a:lumMod val="90000"/>
                    <a:lumOff val="10000"/>
                  </a:schemeClr>
                </a:solidFill>
                <a:uFill>
                  <a:solidFill>
                    <a:schemeClr val="tx2"/>
                  </a:solidFill>
                </a:uFill>
                <a:cs typeface="Arial"/>
              </a:rPr>
              <a:t>Essen, </a:t>
            </a:r>
            <a:r>
              <a:rPr lang="de-DE" sz="1600" b="1" spc="10" smtClean="0">
                <a:solidFill>
                  <a:schemeClr val="accent6">
                    <a:lumMod val="90000"/>
                    <a:lumOff val="10000"/>
                  </a:schemeClr>
                </a:solidFill>
                <a:uFill>
                  <a:solidFill>
                    <a:schemeClr val="tx2"/>
                  </a:solidFill>
                </a:uFill>
                <a:cs typeface="Arial"/>
              </a:rPr>
              <a:t>April 2024</a:t>
            </a:r>
            <a:endParaRPr lang="de-DE" sz="1600" b="1" spc="10" dirty="0">
              <a:solidFill>
                <a:schemeClr val="accent6">
                  <a:lumMod val="90000"/>
                  <a:lumOff val="10000"/>
                </a:schemeClr>
              </a:solidFill>
              <a:uFill>
                <a:solidFill>
                  <a:schemeClr val="tx2"/>
                </a:solidFill>
              </a:uFill>
              <a:cs typeface="Arial"/>
            </a:endParaRPr>
          </a:p>
          <a:p>
            <a:pPr algn="ctr">
              <a:spcBef>
                <a:spcPct val="20000"/>
              </a:spcBef>
              <a:buClr>
                <a:schemeClr val="tx2"/>
              </a:buClr>
            </a:pPr>
            <a:endParaRPr lang="de-DE" sz="1600" dirty="0">
              <a:solidFill>
                <a:schemeClr val="accent6">
                  <a:lumMod val="90000"/>
                  <a:lumOff val="10000"/>
                </a:schemeClr>
              </a:solidFill>
            </a:endParaRPr>
          </a:p>
        </p:txBody>
      </p:sp>
    </p:spTree>
    <p:extLst>
      <p:ext uri="{BB962C8B-B14F-4D97-AF65-F5344CB8AC3E}">
        <p14:creationId xmlns:p14="http://schemas.microsoft.com/office/powerpoint/2010/main" val="2671287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0" y="533034"/>
            <a:ext cx="8736012"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lvl1pPr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100000"/>
              </a:spcBef>
              <a:buFontTx/>
              <a:buNone/>
            </a:pPr>
            <a:r>
              <a:rPr lang="de-DE" altLang="de-DE" sz="2800" b="1" u="sng" spc="10" dirty="0">
                <a:solidFill>
                  <a:schemeClr val="accent6">
                    <a:lumMod val="90000"/>
                    <a:lumOff val="10000"/>
                  </a:schemeClr>
                </a:solidFill>
                <a:uFill>
                  <a:solidFill>
                    <a:schemeClr val="tx2"/>
                  </a:solidFill>
                </a:uFill>
                <a:latin typeface="Arial"/>
                <a:cs typeface="Arial"/>
              </a:rPr>
              <a:t>Workshop zum </a:t>
            </a:r>
            <a:br>
              <a:rPr lang="de-DE" altLang="de-DE" sz="2800" b="1" u="sng" spc="10" dirty="0">
                <a:solidFill>
                  <a:schemeClr val="accent6">
                    <a:lumMod val="90000"/>
                    <a:lumOff val="10000"/>
                  </a:schemeClr>
                </a:solidFill>
                <a:uFill>
                  <a:solidFill>
                    <a:schemeClr val="tx2"/>
                  </a:solidFill>
                </a:uFill>
                <a:latin typeface="Arial"/>
                <a:cs typeface="Arial"/>
              </a:rPr>
            </a:br>
            <a:r>
              <a:rPr lang="de-DE" altLang="de-DE" sz="2800" b="1" u="sng" spc="10" dirty="0">
                <a:solidFill>
                  <a:schemeClr val="accent6">
                    <a:lumMod val="90000"/>
                    <a:lumOff val="10000"/>
                  </a:schemeClr>
                </a:solidFill>
                <a:uFill>
                  <a:solidFill>
                    <a:schemeClr val="tx2"/>
                  </a:solidFill>
                </a:uFill>
                <a:latin typeface="Arial"/>
                <a:cs typeface="Arial"/>
              </a:rPr>
              <a:t>Informationssystem Gefährliche Stoffe </a:t>
            </a:r>
            <a:r>
              <a:rPr lang="de-DE" altLang="de-DE" sz="2800" dirty="0">
                <a:solidFill>
                  <a:srgbClr val="0000FF"/>
                </a:solidFill>
                <a:latin typeface="Arial" charset="0"/>
              </a:rPr>
              <a:t/>
            </a:r>
            <a:br>
              <a:rPr lang="de-DE" altLang="de-DE" sz="2800" dirty="0">
                <a:solidFill>
                  <a:srgbClr val="0000FF"/>
                </a:solidFill>
                <a:latin typeface="Arial" charset="0"/>
              </a:rPr>
            </a:br>
            <a:endParaRPr lang="de-DE" altLang="de-DE" sz="2800" dirty="0">
              <a:solidFill>
                <a:srgbClr val="0000FF"/>
              </a:solidFill>
              <a:latin typeface="Arial" charset="0"/>
            </a:endParaRPr>
          </a:p>
        </p:txBody>
      </p:sp>
      <p:sp>
        <p:nvSpPr>
          <p:cNvPr id="11" name="Rectangle 3"/>
          <p:cNvSpPr>
            <a:spLocks noChangeArrowheads="1"/>
          </p:cNvSpPr>
          <p:nvPr/>
        </p:nvSpPr>
        <p:spPr bwMode="auto">
          <a:xfrm>
            <a:off x="468313" y="1528472"/>
            <a:ext cx="8224837" cy="4392612"/>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342900" indent="-342900"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150000"/>
              </a:spcBef>
            </a:pPr>
            <a:endParaRPr lang="de-DE" altLang="de-DE" sz="2800" dirty="0">
              <a:solidFill>
                <a:schemeClr val="tx1"/>
              </a:solidFill>
              <a:latin typeface="Arial" charset="0"/>
            </a:endParaRPr>
          </a:p>
          <a:p>
            <a:pPr eaLnBrk="1" hangingPunct="1">
              <a:spcBef>
                <a:spcPct val="50000"/>
              </a:spcBef>
            </a:pPr>
            <a:r>
              <a:rPr lang="de-DE" altLang="de-DE" sz="2800" dirty="0">
                <a:solidFill>
                  <a:schemeClr val="tx1"/>
                </a:solidFill>
                <a:latin typeface="Arial" charset="0"/>
              </a:rPr>
              <a:t> Zielsetzung und Entwicklung</a:t>
            </a:r>
          </a:p>
          <a:p>
            <a:pPr eaLnBrk="1" hangingPunct="1">
              <a:spcBef>
                <a:spcPct val="150000"/>
              </a:spcBef>
            </a:pPr>
            <a:r>
              <a:rPr lang="de-DE" altLang="de-DE" sz="2800" dirty="0">
                <a:solidFill>
                  <a:schemeClr val="tx1"/>
                </a:solidFill>
                <a:latin typeface="Arial" charset="0"/>
              </a:rPr>
              <a:t> Datenumfang und Aktualität</a:t>
            </a:r>
          </a:p>
          <a:p>
            <a:pPr eaLnBrk="1" hangingPunct="1">
              <a:spcBef>
                <a:spcPct val="150000"/>
              </a:spcBef>
            </a:pPr>
            <a:r>
              <a:rPr lang="de-DE" altLang="de-DE" sz="2800" dirty="0">
                <a:solidFill>
                  <a:schemeClr val="tx1"/>
                </a:solidFill>
                <a:latin typeface="Arial" charset="0"/>
              </a:rPr>
              <a:t> Einsatzmöglichkeiten</a:t>
            </a:r>
          </a:p>
          <a:p>
            <a:pPr eaLnBrk="1" hangingPunct="1">
              <a:lnSpc>
                <a:spcPct val="200000"/>
              </a:lnSpc>
              <a:spcBef>
                <a:spcPct val="200000"/>
              </a:spcBef>
            </a:pPr>
            <a:endParaRPr lang="de-DE" altLang="de-DE" sz="2800" dirty="0">
              <a:solidFill>
                <a:schemeClr val="tx1"/>
              </a:solidFill>
              <a:latin typeface="Arial" charset="0"/>
            </a:endParaRPr>
          </a:p>
        </p:txBody>
      </p:sp>
    </p:spTree>
    <p:extLst>
      <p:ext uri="{BB962C8B-B14F-4D97-AF65-F5344CB8AC3E}">
        <p14:creationId xmlns:p14="http://schemas.microsoft.com/office/powerpoint/2010/main" val="40164317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546751" y="1143138"/>
            <a:ext cx="8224837" cy="4015458"/>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265113" indent="-265113"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100000"/>
              </a:spcBef>
            </a:pPr>
            <a:endParaRPr lang="de-DE" altLang="de-DE" sz="600" dirty="0">
              <a:solidFill>
                <a:schemeClr val="tx1"/>
              </a:solidFill>
              <a:latin typeface="Arial" charset="0"/>
            </a:endParaRPr>
          </a:p>
          <a:p>
            <a:pPr eaLnBrk="1" hangingPunct="1">
              <a:spcBef>
                <a:spcPct val="100000"/>
              </a:spcBef>
            </a:pPr>
            <a:r>
              <a:rPr lang="de-DE" altLang="de-DE" sz="2400" dirty="0">
                <a:solidFill>
                  <a:schemeClr val="tx1"/>
                </a:solidFill>
                <a:latin typeface="Arial" charset="0"/>
              </a:rPr>
              <a:t>Zusammenführung aller Informationen (Daten), die es zu einem Stoff gibt.  (Schwerpunkt Rechtsvorschriften)</a:t>
            </a:r>
          </a:p>
          <a:p>
            <a:pPr eaLnBrk="1" hangingPunct="1">
              <a:spcBef>
                <a:spcPct val="100000"/>
              </a:spcBef>
            </a:pPr>
            <a:r>
              <a:rPr lang="de-DE" altLang="de-DE" sz="2400" dirty="0">
                <a:solidFill>
                  <a:schemeClr val="tx1"/>
                </a:solidFill>
                <a:latin typeface="Arial" charset="0"/>
              </a:rPr>
              <a:t>Erfassen und Pflegen der Daten über eine Betreiberzentrumsoftware (BZ Werkzeuge)</a:t>
            </a:r>
          </a:p>
          <a:p>
            <a:pPr eaLnBrk="1" hangingPunct="1">
              <a:spcBef>
                <a:spcPct val="100000"/>
              </a:spcBef>
            </a:pPr>
            <a:r>
              <a:rPr lang="de-DE" altLang="de-DE" sz="2400" dirty="0">
                <a:solidFill>
                  <a:schemeClr val="tx1"/>
                </a:solidFill>
                <a:latin typeface="Arial" charset="0"/>
              </a:rPr>
              <a:t>Zugriff auf die Daten über an verschiedene Nutzergruppen angepasste Oberflächen ( Anwendungen)</a:t>
            </a:r>
          </a:p>
          <a:p>
            <a:pPr eaLnBrk="1" hangingPunct="1">
              <a:spcBef>
                <a:spcPct val="0"/>
              </a:spcBef>
            </a:pPr>
            <a:endParaRPr lang="de-DE" altLang="de-DE" sz="3200" dirty="0">
              <a:solidFill>
                <a:schemeClr val="tx1"/>
              </a:solidFill>
              <a:latin typeface="Arial" charset="0"/>
            </a:endParaRPr>
          </a:p>
          <a:p>
            <a:pPr eaLnBrk="1" hangingPunct="1">
              <a:spcBef>
                <a:spcPct val="100000"/>
              </a:spcBef>
            </a:pPr>
            <a:endParaRPr lang="de-DE" altLang="de-DE" sz="2400" dirty="0">
              <a:solidFill>
                <a:schemeClr val="tx1"/>
              </a:solidFill>
              <a:latin typeface="Arial" charset="0"/>
            </a:endParaRPr>
          </a:p>
          <a:p>
            <a:pPr eaLnBrk="1" hangingPunct="1">
              <a:spcBef>
                <a:spcPct val="0"/>
              </a:spcBef>
            </a:pPr>
            <a:endParaRPr lang="de-DE" altLang="de-DE" sz="2400" dirty="0">
              <a:solidFill>
                <a:schemeClr val="tx1"/>
              </a:solidFill>
              <a:latin typeface="Arial" charset="0"/>
            </a:endParaRPr>
          </a:p>
        </p:txBody>
      </p:sp>
      <p:sp>
        <p:nvSpPr>
          <p:cNvPr id="7" name="Rectangle 2"/>
          <p:cNvSpPr>
            <a:spLocks noChangeArrowheads="1"/>
          </p:cNvSpPr>
          <p:nvPr/>
        </p:nvSpPr>
        <p:spPr bwMode="auto">
          <a:xfrm>
            <a:off x="138907" y="547322"/>
            <a:ext cx="8736012"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lvl1pPr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100000"/>
              </a:spcBef>
              <a:buFontTx/>
              <a:buNone/>
            </a:pPr>
            <a:r>
              <a:rPr lang="de-DE" altLang="de-DE" sz="2800" b="1" u="sng" spc="10" dirty="0">
                <a:solidFill>
                  <a:schemeClr val="accent6">
                    <a:lumMod val="90000"/>
                    <a:lumOff val="10000"/>
                  </a:schemeClr>
                </a:solidFill>
                <a:uFill>
                  <a:solidFill>
                    <a:schemeClr val="tx2"/>
                  </a:solidFill>
                </a:uFill>
                <a:latin typeface="Arial"/>
                <a:cs typeface="Arial"/>
              </a:rPr>
              <a:t>Zielsetzung von IGS</a:t>
            </a:r>
            <a:r>
              <a:rPr lang="de-DE" altLang="de-DE" sz="2800" dirty="0">
                <a:solidFill>
                  <a:srgbClr val="0000FF"/>
                </a:solidFill>
                <a:latin typeface="Arial" charset="0"/>
              </a:rPr>
              <a:t/>
            </a:r>
            <a:br>
              <a:rPr lang="de-DE" altLang="de-DE" sz="2800" dirty="0">
                <a:solidFill>
                  <a:srgbClr val="0000FF"/>
                </a:solidFill>
                <a:latin typeface="Arial" charset="0"/>
              </a:rPr>
            </a:br>
            <a:endParaRPr lang="de-DE" altLang="de-DE" sz="2800" dirty="0">
              <a:solidFill>
                <a:srgbClr val="0000FF"/>
              </a:solidFill>
              <a:latin typeface="Arial" charset="0"/>
            </a:endParaRPr>
          </a:p>
        </p:txBody>
      </p:sp>
    </p:spTree>
    <p:extLst>
      <p:ext uri="{BB962C8B-B14F-4D97-AF65-F5344CB8AC3E}">
        <p14:creationId xmlns:p14="http://schemas.microsoft.com/office/powerpoint/2010/main" val="4287262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323849" y="1339851"/>
            <a:ext cx="8369300" cy="4307015"/>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marL="265113" indent="-265113"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100000"/>
              </a:spcBef>
            </a:pPr>
            <a:endParaRPr lang="de-DE" altLang="de-DE" sz="2400" dirty="0">
              <a:solidFill>
                <a:schemeClr val="tx1"/>
              </a:solidFill>
              <a:latin typeface="Arial" charset="0"/>
            </a:endParaRPr>
          </a:p>
          <a:p>
            <a:pPr eaLnBrk="1" hangingPunct="1">
              <a:spcBef>
                <a:spcPct val="50000"/>
              </a:spcBef>
            </a:pPr>
            <a:r>
              <a:rPr lang="de-DE" altLang="de-DE" sz="2400" dirty="0">
                <a:solidFill>
                  <a:schemeClr val="tx1"/>
                </a:solidFill>
                <a:latin typeface="Arial" charset="0"/>
              </a:rPr>
              <a:t>1989 Beauftragung der Firma Nixdorf mit der Entwicklung der Software </a:t>
            </a:r>
          </a:p>
          <a:p>
            <a:pPr eaLnBrk="1" hangingPunct="1">
              <a:spcBef>
                <a:spcPct val="150000"/>
              </a:spcBef>
            </a:pPr>
            <a:r>
              <a:rPr lang="de-DE" altLang="de-DE" sz="2400" dirty="0">
                <a:solidFill>
                  <a:schemeClr val="tx1"/>
                </a:solidFill>
                <a:latin typeface="Arial" charset="0"/>
              </a:rPr>
              <a:t>1992 Gründung des Fachinformationszentrums</a:t>
            </a:r>
            <a:r>
              <a:rPr lang="de-DE" altLang="de-DE" dirty="0">
                <a:solidFill>
                  <a:schemeClr val="tx1"/>
                </a:solidFill>
                <a:latin typeface="Arial" charset="0"/>
              </a:rPr>
              <a:t> </a:t>
            </a:r>
            <a:r>
              <a:rPr lang="de-DE" altLang="de-DE" sz="2400" dirty="0">
                <a:solidFill>
                  <a:schemeClr val="tx1"/>
                </a:solidFill>
                <a:latin typeface="Arial" charset="0"/>
              </a:rPr>
              <a:t>für gefährliche und umweltrelevante Stoffe (FIZ) in Duisburg</a:t>
            </a:r>
          </a:p>
          <a:p>
            <a:pPr eaLnBrk="1" hangingPunct="1">
              <a:spcBef>
                <a:spcPct val="150000"/>
              </a:spcBef>
              <a:buFontTx/>
              <a:buNone/>
            </a:pPr>
            <a:endParaRPr lang="de-DE" altLang="de-DE" sz="1800" b="0" dirty="0">
              <a:solidFill>
                <a:schemeClr val="tx1"/>
              </a:solidFill>
            </a:endParaRPr>
          </a:p>
        </p:txBody>
      </p:sp>
      <p:sp>
        <p:nvSpPr>
          <p:cNvPr id="6" name="Rectangle 2"/>
          <p:cNvSpPr>
            <a:spLocks noChangeArrowheads="1"/>
          </p:cNvSpPr>
          <p:nvPr/>
        </p:nvSpPr>
        <p:spPr bwMode="auto">
          <a:xfrm>
            <a:off x="0" y="342900"/>
            <a:ext cx="8736012" cy="1060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lvl1pPr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100000"/>
              </a:spcBef>
              <a:buFontTx/>
              <a:buNone/>
            </a:pPr>
            <a:r>
              <a:rPr lang="de-DE" altLang="de-DE" sz="2800" b="1" u="sng" spc="10" dirty="0">
                <a:solidFill>
                  <a:schemeClr val="accent6">
                    <a:lumMod val="90000"/>
                    <a:lumOff val="10000"/>
                  </a:schemeClr>
                </a:solidFill>
                <a:uFill>
                  <a:solidFill>
                    <a:schemeClr val="tx2"/>
                  </a:solidFill>
                </a:uFill>
                <a:latin typeface="Arial"/>
                <a:cs typeface="Arial"/>
              </a:rPr>
              <a:t>Entwicklung von IGS</a:t>
            </a:r>
            <a:endParaRPr lang="de-DE" altLang="de-DE" sz="2800" dirty="0">
              <a:solidFill>
                <a:srgbClr val="0000FF"/>
              </a:solidFill>
              <a:latin typeface="Arial" charset="0"/>
            </a:endParaRPr>
          </a:p>
        </p:txBody>
      </p:sp>
    </p:spTree>
    <p:extLst>
      <p:ext uri="{BB962C8B-B14F-4D97-AF65-F5344CB8AC3E}">
        <p14:creationId xmlns:p14="http://schemas.microsoft.com/office/powerpoint/2010/main" val="2997801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1330386" y="1222252"/>
            <a:ext cx="5801710" cy="744157"/>
          </a:xfrm>
          <a:prstGeom prst="rect">
            <a:avLst/>
          </a:prstGeom>
          <a:blipFill>
            <a:blip r:embed="rId3"/>
            <a:tile tx="0" ty="0" sx="100000" sy="100000" flip="none" algn="tl"/>
          </a:blipFill>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3600" dirty="0">
                <a:ln w="0"/>
                <a:solidFill>
                  <a:schemeClr val="tx1"/>
                </a:solidFill>
                <a:effectLst>
                  <a:outerShdw blurRad="38100" dist="19050" dir="2700000" algn="tl" rotWithShape="0">
                    <a:schemeClr val="dk1">
                      <a:alpha val="40000"/>
                    </a:schemeClr>
                  </a:outerShdw>
                </a:effectLst>
              </a:rPr>
              <a:t>IGS-Faktendatenbank</a:t>
            </a:r>
          </a:p>
        </p:txBody>
      </p:sp>
      <p:sp>
        <p:nvSpPr>
          <p:cNvPr id="12" name="Rechteck 11"/>
          <p:cNvSpPr/>
          <p:nvPr/>
        </p:nvSpPr>
        <p:spPr>
          <a:xfrm>
            <a:off x="1330386" y="2330226"/>
            <a:ext cx="1474288" cy="528144"/>
          </a:xfrm>
          <a:prstGeom prst="rect">
            <a:avLst/>
          </a:prstGeom>
          <a:solidFill>
            <a:schemeClr val="bg2">
              <a:lumMod val="9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400" b="1" dirty="0">
                <a:solidFill>
                  <a:schemeClr val="tx1"/>
                </a:solidFill>
              </a:rPr>
              <a:t>IGS-Stoffliste/-Public </a:t>
            </a:r>
          </a:p>
        </p:txBody>
      </p:sp>
      <p:sp>
        <p:nvSpPr>
          <p:cNvPr id="13" name="Rechteck 12"/>
          <p:cNvSpPr/>
          <p:nvPr/>
        </p:nvSpPr>
        <p:spPr>
          <a:xfrm>
            <a:off x="5657808" y="2286359"/>
            <a:ext cx="1474288" cy="528144"/>
          </a:xfrm>
          <a:prstGeom prst="rect">
            <a:avLst/>
          </a:prstGeom>
          <a:solidFill>
            <a:schemeClr val="accent6">
              <a:lumMod val="75000"/>
              <a:lumOff val="2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400" b="1" dirty="0">
                <a:solidFill>
                  <a:schemeClr val="tx1"/>
                </a:solidFill>
              </a:rPr>
              <a:t>IGS-Polizei</a:t>
            </a:r>
          </a:p>
        </p:txBody>
      </p:sp>
      <p:sp>
        <p:nvSpPr>
          <p:cNvPr id="14" name="Rechteck 13"/>
          <p:cNvSpPr/>
          <p:nvPr/>
        </p:nvSpPr>
        <p:spPr>
          <a:xfrm>
            <a:off x="3468414" y="2293883"/>
            <a:ext cx="1478993" cy="547960"/>
          </a:xfrm>
          <a:prstGeom prst="rect">
            <a:avLst/>
          </a:prstGeom>
          <a:solidFill>
            <a:srgbClr val="FF0000"/>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400" b="1" dirty="0">
                <a:solidFill>
                  <a:schemeClr val="tx1"/>
                </a:solidFill>
              </a:rPr>
              <a:t>IGS-</a:t>
            </a:r>
            <a:r>
              <a:rPr lang="de-DE" sz="1400" b="1" dirty="0" err="1">
                <a:solidFill>
                  <a:schemeClr val="tx1"/>
                </a:solidFill>
              </a:rPr>
              <a:t>Fire</a:t>
            </a:r>
            <a:endParaRPr lang="de-DE" sz="1400" b="1" dirty="0">
              <a:solidFill>
                <a:schemeClr val="tx1"/>
              </a:solidFill>
            </a:endParaRPr>
          </a:p>
        </p:txBody>
      </p:sp>
      <p:sp>
        <p:nvSpPr>
          <p:cNvPr id="16" name="Rechteck 15"/>
          <p:cNvSpPr/>
          <p:nvPr/>
        </p:nvSpPr>
        <p:spPr>
          <a:xfrm>
            <a:off x="1330385" y="2814503"/>
            <a:ext cx="1474289" cy="641579"/>
          </a:xfrm>
          <a:prstGeom prst="rect">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050" b="1" dirty="0">
                <a:solidFill>
                  <a:schemeClr val="tx1"/>
                </a:solidFill>
              </a:rPr>
              <a:t>Freie Nutzung für Behörden</a:t>
            </a:r>
          </a:p>
        </p:txBody>
      </p:sp>
      <p:sp>
        <p:nvSpPr>
          <p:cNvPr id="17" name="Rechteck 16"/>
          <p:cNvSpPr/>
          <p:nvPr/>
        </p:nvSpPr>
        <p:spPr>
          <a:xfrm>
            <a:off x="1330386" y="3456082"/>
            <a:ext cx="1474288" cy="2235270"/>
          </a:xfrm>
          <a:prstGeom prst="rect">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000" b="1" dirty="0">
                <a:solidFill>
                  <a:schemeClr val="tx1"/>
                </a:solidFill>
              </a:rPr>
              <a:t>Inhalt: </a:t>
            </a:r>
          </a:p>
          <a:p>
            <a:endParaRPr lang="de-DE" sz="1000" b="1" dirty="0">
              <a:solidFill>
                <a:schemeClr val="tx1"/>
              </a:solidFill>
            </a:endParaRPr>
          </a:p>
          <a:p>
            <a:pPr marL="171450" indent="-171450">
              <a:buFont typeface="Arial" panose="020B0604020202020204" pitchFamily="34" charset="0"/>
              <a:buChar char="•"/>
            </a:pPr>
            <a:r>
              <a:rPr lang="de-DE" sz="900" b="1" dirty="0">
                <a:solidFill>
                  <a:schemeClr val="tx1"/>
                </a:solidFill>
              </a:rPr>
              <a:t>Chemische und physikalische Stoffdaten </a:t>
            </a:r>
          </a:p>
          <a:p>
            <a:pPr marL="171450" indent="-171450">
              <a:buFont typeface="Arial" panose="020B0604020202020204" pitchFamily="34" charset="0"/>
              <a:buChar char="•"/>
            </a:pPr>
            <a:r>
              <a:rPr lang="de-DE" sz="900" b="1" dirty="0">
                <a:solidFill>
                  <a:schemeClr val="tx1"/>
                </a:solidFill>
              </a:rPr>
              <a:t>Rechtsvorschriften zu Stoffen, Stoffgruppen, Mikroorganismen, Radionukliden, usw</a:t>
            </a:r>
            <a:r>
              <a:rPr lang="de-DE" sz="1000" b="1" dirty="0">
                <a:solidFill>
                  <a:schemeClr val="tx1"/>
                </a:solidFill>
              </a:rPr>
              <a:t>.</a:t>
            </a:r>
          </a:p>
          <a:p>
            <a:pPr marL="171450" indent="-171450">
              <a:buFont typeface="Arial" panose="020B0604020202020204" pitchFamily="34" charset="0"/>
              <a:buChar char="•"/>
            </a:pPr>
            <a:r>
              <a:rPr lang="de-DE" sz="900" b="1" dirty="0">
                <a:solidFill>
                  <a:schemeClr val="tx1"/>
                </a:solidFill>
              </a:rPr>
              <a:t>Umfangreichste Version</a:t>
            </a:r>
          </a:p>
          <a:p>
            <a:pPr marL="171450" indent="-171450">
              <a:buFont typeface="Arial" panose="020B0604020202020204" pitchFamily="34" charset="0"/>
              <a:buChar char="•"/>
            </a:pPr>
            <a:endParaRPr lang="de-DE" sz="1000" b="1" dirty="0">
              <a:solidFill>
                <a:schemeClr val="tx1"/>
              </a:solidFill>
            </a:endParaRPr>
          </a:p>
          <a:p>
            <a:endParaRPr lang="de-DE" sz="1000" b="1" dirty="0">
              <a:solidFill>
                <a:schemeClr val="tx1"/>
              </a:solidFill>
            </a:endParaRPr>
          </a:p>
          <a:p>
            <a:pPr marL="171450" indent="-171450">
              <a:buFont typeface="Arial" panose="020B0604020202020204" pitchFamily="34" charset="0"/>
              <a:buChar char="•"/>
            </a:pPr>
            <a:endParaRPr lang="de-DE" sz="1000" b="1" dirty="0">
              <a:solidFill>
                <a:schemeClr val="tx1"/>
              </a:solidFill>
            </a:endParaRPr>
          </a:p>
        </p:txBody>
      </p:sp>
      <p:sp>
        <p:nvSpPr>
          <p:cNvPr id="19" name="Rechteck 18"/>
          <p:cNvSpPr/>
          <p:nvPr/>
        </p:nvSpPr>
        <p:spPr>
          <a:xfrm>
            <a:off x="5657808" y="2813810"/>
            <a:ext cx="1474288" cy="591210"/>
          </a:xfrm>
          <a:prstGeom prst="rect">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050" b="1" dirty="0">
                <a:solidFill>
                  <a:schemeClr val="tx1"/>
                </a:solidFill>
              </a:rPr>
              <a:t>Freie Nutzung für Behörden mit IGS-Lizenz</a:t>
            </a:r>
          </a:p>
        </p:txBody>
      </p:sp>
      <p:sp>
        <p:nvSpPr>
          <p:cNvPr id="21" name="Rechteck 20"/>
          <p:cNvSpPr/>
          <p:nvPr/>
        </p:nvSpPr>
        <p:spPr>
          <a:xfrm>
            <a:off x="3473119" y="2858370"/>
            <a:ext cx="1474288" cy="597712"/>
          </a:xfrm>
          <a:prstGeom prst="rect">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050" b="1" dirty="0">
                <a:solidFill>
                  <a:schemeClr val="tx1"/>
                </a:solidFill>
              </a:rPr>
              <a:t>Freie Nutzung für Behörden mit IGS-Lizenz</a:t>
            </a:r>
          </a:p>
        </p:txBody>
      </p:sp>
      <p:sp>
        <p:nvSpPr>
          <p:cNvPr id="22" name="Rechteck 21"/>
          <p:cNvSpPr/>
          <p:nvPr/>
        </p:nvSpPr>
        <p:spPr>
          <a:xfrm>
            <a:off x="5657808" y="3412570"/>
            <a:ext cx="1474288" cy="1539175"/>
          </a:xfrm>
          <a:prstGeom prst="rect">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endParaRPr lang="de-DE" sz="1050" b="1" dirty="0">
              <a:solidFill>
                <a:schemeClr val="tx1"/>
              </a:solidFill>
            </a:endParaRPr>
          </a:p>
          <a:p>
            <a:pPr algn="ctr"/>
            <a:r>
              <a:rPr lang="de-DE" sz="1000" b="1" dirty="0">
                <a:solidFill>
                  <a:schemeClr val="tx1"/>
                </a:solidFill>
              </a:rPr>
              <a:t>Inhalt: </a:t>
            </a:r>
          </a:p>
          <a:p>
            <a:endParaRPr lang="de-DE" sz="1050" b="1" dirty="0">
              <a:solidFill>
                <a:schemeClr val="tx1"/>
              </a:solidFill>
            </a:endParaRPr>
          </a:p>
          <a:p>
            <a:pPr marL="171450" indent="-171450">
              <a:buFont typeface="Arial" panose="020B0604020202020204" pitchFamily="34" charset="0"/>
              <a:buChar char="•"/>
            </a:pPr>
            <a:r>
              <a:rPr lang="de-DE" sz="900" b="1" dirty="0">
                <a:solidFill>
                  <a:schemeClr val="tx1"/>
                </a:solidFill>
              </a:rPr>
              <a:t>Ausgewählte Daten aus IGS-Stoffliste</a:t>
            </a:r>
          </a:p>
          <a:p>
            <a:pPr marL="171450" indent="-171450">
              <a:buFont typeface="Arial" panose="020B0604020202020204" pitchFamily="34" charset="0"/>
              <a:buChar char="•"/>
            </a:pPr>
            <a:endParaRPr lang="de-DE" sz="900" b="1" dirty="0">
              <a:solidFill>
                <a:schemeClr val="tx1"/>
              </a:solidFill>
            </a:endParaRPr>
          </a:p>
          <a:p>
            <a:pPr marL="171450" indent="-171450">
              <a:buFont typeface="Arial" panose="020B0604020202020204" pitchFamily="34" charset="0"/>
              <a:buChar char="•"/>
            </a:pPr>
            <a:r>
              <a:rPr lang="de-DE" sz="900" b="1" dirty="0">
                <a:solidFill>
                  <a:schemeClr val="tx1"/>
                </a:solidFill>
              </a:rPr>
              <a:t>Optimierte Oberfläche für Polizei</a:t>
            </a:r>
          </a:p>
          <a:p>
            <a:pPr marL="171450" indent="-171450">
              <a:buFont typeface="Arial" panose="020B0604020202020204" pitchFamily="34" charset="0"/>
              <a:buChar char="•"/>
            </a:pPr>
            <a:endParaRPr lang="de-DE" sz="900" b="1" dirty="0">
              <a:solidFill>
                <a:schemeClr val="tx1"/>
              </a:solidFill>
            </a:endParaRPr>
          </a:p>
          <a:p>
            <a:endParaRPr lang="de-DE" sz="1050" b="1" dirty="0">
              <a:solidFill>
                <a:schemeClr val="tx1"/>
              </a:solidFill>
            </a:endParaRPr>
          </a:p>
          <a:p>
            <a:endParaRPr lang="de-DE" sz="1050" b="1" dirty="0">
              <a:solidFill>
                <a:schemeClr val="tx1"/>
              </a:solidFill>
            </a:endParaRPr>
          </a:p>
        </p:txBody>
      </p:sp>
      <p:sp>
        <p:nvSpPr>
          <p:cNvPr id="23" name="Rechteck 22"/>
          <p:cNvSpPr/>
          <p:nvPr/>
        </p:nvSpPr>
        <p:spPr>
          <a:xfrm>
            <a:off x="3473119" y="3456083"/>
            <a:ext cx="1474288" cy="1715007"/>
          </a:xfrm>
          <a:prstGeom prst="rect">
            <a:avLst/>
          </a:prstGeom>
          <a:blipFill>
            <a:blip r:embed="rId3"/>
            <a:tile tx="0" ty="0" sx="100000" sy="100000" flip="none" algn="tl"/>
          </a:blip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endParaRPr lang="de-DE" sz="1050" b="1" dirty="0">
              <a:solidFill>
                <a:schemeClr val="tx1"/>
              </a:solidFill>
            </a:endParaRPr>
          </a:p>
          <a:p>
            <a:pPr algn="ctr"/>
            <a:r>
              <a:rPr lang="de-DE" sz="1000" b="1" dirty="0">
                <a:solidFill>
                  <a:schemeClr val="tx1"/>
                </a:solidFill>
              </a:rPr>
              <a:t>Inhalt: </a:t>
            </a:r>
          </a:p>
          <a:p>
            <a:endParaRPr lang="de-DE" sz="1050" b="1" dirty="0">
              <a:solidFill>
                <a:schemeClr val="tx1"/>
              </a:solidFill>
            </a:endParaRPr>
          </a:p>
          <a:p>
            <a:pPr marL="171450" indent="-171450">
              <a:buFont typeface="Arial" panose="020B0604020202020204" pitchFamily="34" charset="0"/>
              <a:buChar char="•"/>
            </a:pPr>
            <a:r>
              <a:rPr lang="de-DE" sz="900" b="1" dirty="0">
                <a:solidFill>
                  <a:schemeClr val="tx1"/>
                </a:solidFill>
              </a:rPr>
              <a:t>Ausgewählte Daten aus IGS-Stoffliste</a:t>
            </a:r>
          </a:p>
          <a:p>
            <a:pPr marL="171450" indent="-171450">
              <a:buFont typeface="Arial" panose="020B0604020202020204" pitchFamily="34" charset="0"/>
              <a:buChar char="•"/>
            </a:pPr>
            <a:endParaRPr lang="de-DE" sz="900" b="1" dirty="0">
              <a:solidFill>
                <a:schemeClr val="tx1"/>
              </a:solidFill>
            </a:endParaRPr>
          </a:p>
          <a:p>
            <a:pPr marL="171450" indent="-171450">
              <a:buFont typeface="Arial" panose="020B0604020202020204" pitchFamily="34" charset="0"/>
              <a:buChar char="•"/>
            </a:pPr>
            <a:r>
              <a:rPr lang="de-DE" sz="900" b="1" dirty="0">
                <a:solidFill>
                  <a:schemeClr val="tx1"/>
                </a:solidFill>
              </a:rPr>
              <a:t>Optimierte Oberfläche für Feuerwehr, Rettungsdienst und Katastrophenschutz</a:t>
            </a:r>
          </a:p>
          <a:p>
            <a:pPr marL="171450" indent="-171450">
              <a:buFont typeface="Arial" panose="020B0604020202020204" pitchFamily="34" charset="0"/>
              <a:buChar char="•"/>
            </a:pPr>
            <a:endParaRPr lang="de-DE" sz="900" b="1" dirty="0">
              <a:solidFill>
                <a:schemeClr val="tx1"/>
              </a:solidFill>
            </a:endParaRPr>
          </a:p>
          <a:p>
            <a:pPr marL="171450" indent="-171450">
              <a:buFont typeface="Arial" panose="020B0604020202020204" pitchFamily="34" charset="0"/>
              <a:buChar char="•"/>
            </a:pPr>
            <a:endParaRPr lang="de-DE" sz="1050" b="1" dirty="0">
              <a:solidFill>
                <a:schemeClr val="tx1"/>
              </a:solidFill>
            </a:endParaRPr>
          </a:p>
          <a:p>
            <a:endParaRPr lang="de-DE" sz="1050" b="1" dirty="0">
              <a:solidFill>
                <a:schemeClr val="tx1"/>
              </a:solidFill>
            </a:endParaRPr>
          </a:p>
        </p:txBody>
      </p:sp>
      <p:sp>
        <p:nvSpPr>
          <p:cNvPr id="15" name="Rectangle 2"/>
          <p:cNvSpPr>
            <a:spLocks noGrp="1" noChangeArrowheads="1"/>
          </p:cNvSpPr>
          <p:nvPr>
            <p:ph type="body" sz="quarter" idx="1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nchor="ctr"/>
          <a:lstStyle>
            <a:lvl1pPr eaLnBrk="0" hangingPunct="0">
              <a:spcBef>
                <a:spcPct val="20000"/>
              </a:spcBef>
              <a:defRPr>
                <a:solidFill>
                  <a:schemeClr val="bg2"/>
                </a:solidFill>
                <a:latin typeface="Arial Narrow" pitchFamily="34" charset="0"/>
              </a:defRPr>
            </a:lvl1pPr>
            <a:lvl2pPr marL="742950" indent="-285750" eaLnBrk="0" hangingPunct="0">
              <a:spcBef>
                <a:spcPct val="20000"/>
              </a:spcBef>
              <a:defRPr>
                <a:solidFill>
                  <a:schemeClr val="bg2"/>
                </a:solidFill>
                <a:latin typeface="Arial Black" pitchFamily="34" charset="0"/>
              </a:defRPr>
            </a:lvl2pPr>
            <a:lvl3pPr marL="1143000" indent="-228600" eaLnBrk="0" hangingPunct="0">
              <a:spcBef>
                <a:spcPct val="20000"/>
              </a:spcBef>
              <a:defRPr>
                <a:solidFill>
                  <a:schemeClr val="tx1"/>
                </a:solidFill>
                <a:latin typeface="Arial Narrow"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100000"/>
              </a:spcBef>
              <a:buFontTx/>
              <a:buNone/>
            </a:pPr>
            <a:r>
              <a:rPr lang="de-DE" altLang="de-DE" sz="2800" b="1" u="sng" spc="10" dirty="0">
                <a:solidFill>
                  <a:schemeClr val="accent6">
                    <a:lumMod val="90000"/>
                    <a:lumOff val="10000"/>
                  </a:schemeClr>
                </a:solidFill>
                <a:uFill>
                  <a:solidFill>
                    <a:schemeClr val="tx2"/>
                  </a:solidFill>
                </a:uFill>
                <a:latin typeface="Arial"/>
              </a:rPr>
              <a:t>IGS Anwendungen</a:t>
            </a:r>
            <a:endParaRPr lang="de-DE" altLang="de-DE" sz="2800" dirty="0">
              <a:solidFill>
                <a:srgbClr val="0000FF"/>
              </a:solidFill>
              <a:latin typeface="Arial" charset="0"/>
            </a:endParaRPr>
          </a:p>
        </p:txBody>
      </p:sp>
    </p:spTree>
    <p:extLst>
      <p:ext uri="{BB962C8B-B14F-4D97-AF65-F5344CB8AC3E}">
        <p14:creationId xmlns:p14="http://schemas.microsoft.com/office/powerpoint/2010/main" val="77816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28234" y="427038"/>
            <a:ext cx="8045450" cy="841375"/>
          </a:xfrm>
          <a:prstGeom prst="rect">
            <a:avLst/>
          </a:prstGeom>
          <a:noFill/>
        </p:spPr>
        <p:txBody>
          <a:bodyPr lIns="92075" tIns="46038" rIns="92075" bIns="46038"/>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de-DE" altLang="de-DE" sz="2800" b="1" u="sng" spc="10" dirty="0">
                <a:solidFill>
                  <a:schemeClr val="accent6">
                    <a:lumMod val="90000"/>
                    <a:lumOff val="10000"/>
                  </a:schemeClr>
                </a:solidFill>
                <a:uFill>
                  <a:solidFill>
                    <a:schemeClr val="tx2"/>
                  </a:solidFill>
                </a:uFill>
                <a:latin typeface="Arial"/>
                <a:ea typeface="+mn-ea"/>
                <a:cs typeface="Arial"/>
              </a:rPr>
              <a:t>Dateninhalte</a:t>
            </a:r>
            <a:r>
              <a:rPr lang="de-DE" altLang="de-DE" sz="2800" b="1" dirty="0">
                <a:solidFill>
                  <a:srgbClr val="3333FF"/>
                </a:solidFill>
                <a:latin typeface="Arial" charset="0"/>
              </a:rPr>
              <a:t> </a:t>
            </a:r>
          </a:p>
        </p:txBody>
      </p:sp>
      <p:sp>
        <p:nvSpPr>
          <p:cNvPr id="7" name="Rectangle 3"/>
          <p:cNvSpPr txBox="1">
            <a:spLocks noChangeArrowheads="1"/>
          </p:cNvSpPr>
          <p:nvPr/>
        </p:nvSpPr>
        <p:spPr>
          <a:xfrm>
            <a:off x="395288" y="1268413"/>
            <a:ext cx="8428201" cy="4752975"/>
          </a:xfrm>
          <a:prstGeom prst="rect">
            <a:avLst/>
          </a:prstGeom>
          <a:solidFill>
            <a:srgbClr val="99CCFF"/>
          </a:solidFill>
          <a:ln>
            <a:solidFill>
              <a:srgbClr val="99CCFF"/>
            </a:solidFill>
            <a:miter lim="800000"/>
            <a:headEnd/>
            <a:tailEnd/>
          </a:ln>
        </p:spPr>
        <p:txBody>
          <a:bodyPr lIns="92075" tIns="46038" rIns="92075" bIns="46038"/>
          <a:lstStyle>
            <a:lvl1pPr marL="342900" indent="-342900"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1pPr>
            <a:lvl2pPr marL="715963"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2pPr>
            <a:lvl3pPr marL="1074738"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3pPr>
            <a:lvl4pPr marL="1433513"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4pPr>
            <a:lvl5pPr marL="1790700"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de-DE" altLang="de-DE" sz="2600" b="1" dirty="0">
                <a:latin typeface="Times New Roman" pitchFamily="18" charset="0"/>
              </a:rPr>
              <a:t>Rechtsquellen</a:t>
            </a:r>
          </a:p>
          <a:p>
            <a:pPr marL="0" indent="0">
              <a:buNone/>
            </a:pPr>
            <a:r>
              <a:rPr lang="de-DE" altLang="de-DE" sz="2600" b="1" dirty="0">
                <a:latin typeface="Times New Roman" pitchFamily="18" charset="0"/>
              </a:rPr>
              <a:t>Gesetze, Verordnungen, EU-Recht</a:t>
            </a:r>
          </a:p>
          <a:p>
            <a:pPr marL="0" indent="0">
              <a:buNone/>
            </a:pPr>
            <a:r>
              <a:rPr lang="de-DE" altLang="de-DE" sz="2600" b="1" dirty="0">
                <a:latin typeface="Times New Roman" pitchFamily="18" charset="0"/>
              </a:rPr>
              <a:t>ausländische Regelungen</a:t>
            </a:r>
          </a:p>
          <a:p>
            <a:pPr marL="0" indent="0">
              <a:buNone/>
            </a:pPr>
            <a:r>
              <a:rPr lang="de-DE" altLang="de-DE" sz="2600" b="1" dirty="0">
                <a:latin typeface="Times New Roman" pitchFamily="18" charset="0"/>
              </a:rPr>
              <a:t>Listen mit Rechtsrelevanz</a:t>
            </a:r>
          </a:p>
          <a:p>
            <a:pPr marL="0" indent="0">
              <a:buNone/>
            </a:pPr>
            <a:r>
              <a:rPr lang="de-DE" altLang="de-DE" sz="2600" b="1" dirty="0">
                <a:latin typeface="Times New Roman" pitchFamily="18" charset="0"/>
              </a:rPr>
              <a:t>Stoffkennzahlen, Tabellenwerke</a:t>
            </a:r>
          </a:p>
          <a:p>
            <a:pPr marL="0" indent="0">
              <a:buNone/>
            </a:pPr>
            <a:r>
              <a:rPr lang="de-DE" altLang="de-DE" sz="2600" b="1" dirty="0">
                <a:latin typeface="Times New Roman" pitchFamily="18" charset="0"/>
              </a:rPr>
              <a:t>Feuerwehreinsatzdaten</a:t>
            </a:r>
          </a:p>
          <a:p>
            <a:pPr marL="0" indent="0">
              <a:buNone/>
            </a:pPr>
            <a:r>
              <a:rPr lang="de-DE" altLang="de-DE" sz="2600" b="1" dirty="0">
                <a:latin typeface="Times New Roman" pitchFamily="18" charset="0"/>
              </a:rPr>
              <a:t>Brandzersetzungsprodukte</a:t>
            </a:r>
          </a:p>
          <a:p>
            <a:pPr marL="0" indent="0">
              <a:buNone/>
            </a:pPr>
            <a:r>
              <a:rPr lang="de-DE" altLang="de-DE" sz="2600" b="1" dirty="0">
                <a:latin typeface="Times New Roman" pitchFamily="18" charset="0"/>
              </a:rPr>
              <a:t>Datenbanken </a:t>
            </a:r>
            <a:r>
              <a:rPr lang="de-DE" altLang="de-DE" sz="2600" b="1" dirty="0" smtClean="0">
                <a:latin typeface="Times New Roman" pitchFamily="18" charset="0"/>
              </a:rPr>
              <a:t>(</a:t>
            </a:r>
            <a:r>
              <a:rPr lang="de-DE" altLang="de-DE" sz="2600" b="1" dirty="0" err="1" smtClean="0">
                <a:latin typeface="Times New Roman" pitchFamily="18" charset="0"/>
              </a:rPr>
              <a:t>Gestis</a:t>
            </a:r>
            <a:r>
              <a:rPr lang="de-DE" altLang="de-DE" sz="2600" b="1" smtClean="0">
                <a:latin typeface="Times New Roman" pitchFamily="18" charset="0"/>
              </a:rPr>
              <a:t>)</a:t>
            </a:r>
            <a:endParaRPr lang="de-DE" altLang="de-DE" sz="2600" b="1" dirty="0" smtClean="0">
              <a:latin typeface="Times New Roman" pitchFamily="18" charset="0"/>
            </a:endParaRPr>
          </a:p>
          <a:p>
            <a:pPr marL="0" indent="0">
              <a:buNone/>
            </a:pPr>
            <a:r>
              <a:rPr lang="de-DE" altLang="de-DE" sz="2600" b="1" dirty="0" smtClean="0">
                <a:latin typeface="Times New Roman" pitchFamily="18" charset="0"/>
              </a:rPr>
              <a:t>Biostoffe </a:t>
            </a:r>
            <a:r>
              <a:rPr lang="de-DE" altLang="de-DE" sz="2600" b="1" dirty="0">
                <a:latin typeface="Times New Roman" pitchFamily="18" charset="0"/>
              </a:rPr>
              <a:t>(Organismen)</a:t>
            </a:r>
          </a:p>
          <a:p>
            <a:pPr marL="0" indent="0">
              <a:buNone/>
            </a:pPr>
            <a:r>
              <a:rPr lang="de-DE" altLang="de-DE" sz="2600" b="1" dirty="0">
                <a:latin typeface="Times New Roman" pitchFamily="18" charset="0"/>
              </a:rPr>
              <a:t>Radionuklide</a:t>
            </a:r>
          </a:p>
        </p:txBody>
      </p:sp>
    </p:spTree>
    <p:extLst>
      <p:ext uri="{BB962C8B-B14F-4D97-AF65-F5344CB8AC3E}">
        <p14:creationId xmlns:p14="http://schemas.microsoft.com/office/powerpoint/2010/main" val="3967055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extplatzhalter 6"/>
          <p:cNvSpPr>
            <a:spLocks noGrp="1"/>
          </p:cNvSpPr>
          <p:nvPr>
            <p:ph type="body" sz="quarter" idx="11"/>
          </p:nvPr>
        </p:nvSpPr>
        <p:spPr/>
        <p:txBody>
          <a:bodyPr/>
          <a:lstStyle/>
          <a:p>
            <a:pPr algn="ctr">
              <a:spcBef>
                <a:spcPct val="100000"/>
              </a:spcBef>
            </a:pPr>
            <a:r>
              <a:rPr lang="de-DE" sz="2800" dirty="0">
                <a:solidFill>
                  <a:schemeClr val="accent6">
                    <a:lumMod val="90000"/>
                    <a:lumOff val="10000"/>
                  </a:schemeClr>
                </a:solidFill>
              </a:rPr>
              <a:t>Verbundene Informationssysteme</a:t>
            </a:r>
          </a:p>
        </p:txBody>
      </p:sp>
      <p:sp>
        <p:nvSpPr>
          <p:cNvPr id="11" name="Rechteck 10"/>
          <p:cNvSpPr/>
          <p:nvPr/>
        </p:nvSpPr>
        <p:spPr>
          <a:xfrm>
            <a:off x="2421868" y="5613695"/>
            <a:ext cx="1613647" cy="783772"/>
          </a:xfrm>
          <a:prstGeom prst="rect">
            <a:avLst/>
          </a:prstGeom>
          <a:solidFill>
            <a:schemeClr val="bg2"/>
          </a:solidFill>
          <a:ln>
            <a:noFill/>
          </a:ln>
          <a:effectLst/>
          <a:scene3d>
            <a:camera prst="orthographicFront"/>
            <a:lightRig rig="threePt" dir="t"/>
          </a:scene3d>
          <a:sp3d>
            <a:contourClr>
              <a:schemeClr val="bg2"/>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4" name="Rechteck 3"/>
          <p:cNvSpPr/>
          <p:nvPr/>
        </p:nvSpPr>
        <p:spPr>
          <a:xfrm>
            <a:off x="1426779" y="1787556"/>
            <a:ext cx="1686910" cy="543910"/>
          </a:xfrm>
          <a:prstGeom prst="rect">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solidFill>
                  <a:schemeClr val="tx1"/>
                </a:solidFill>
              </a:rPr>
              <a:t>NIS</a:t>
            </a:r>
          </a:p>
        </p:txBody>
      </p:sp>
      <p:sp>
        <p:nvSpPr>
          <p:cNvPr id="6" name="Rechteck 5"/>
          <p:cNvSpPr/>
          <p:nvPr/>
        </p:nvSpPr>
        <p:spPr>
          <a:xfrm>
            <a:off x="1426778" y="2331465"/>
            <a:ext cx="1686911" cy="2295714"/>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endParaRPr lang="de-DE" sz="900" b="1" dirty="0">
              <a:solidFill>
                <a:schemeClr val="tx1"/>
              </a:solidFill>
            </a:endParaRPr>
          </a:p>
          <a:p>
            <a:endParaRPr lang="de-DE" sz="900" b="1" dirty="0">
              <a:solidFill>
                <a:schemeClr val="tx1"/>
              </a:solidFill>
            </a:endParaRPr>
          </a:p>
          <a:p>
            <a:r>
              <a:rPr lang="de-DE" sz="1000" b="1" dirty="0">
                <a:solidFill>
                  <a:schemeClr val="tx1"/>
                </a:solidFill>
              </a:rPr>
              <a:t>Faktendatenbank</a:t>
            </a:r>
          </a:p>
          <a:p>
            <a:endParaRPr lang="de-DE" sz="1000" b="1" dirty="0">
              <a:solidFill>
                <a:schemeClr val="tx1"/>
              </a:solidFill>
            </a:endParaRPr>
          </a:p>
          <a:p>
            <a:pPr marL="171450" indent="-171450">
              <a:buFont typeface="Arial" panose="020B0604020202020204" pitchFamily="34" charset="0"/>
              <a:buChar char="•"/>
            </a:pPr>
            <a:r>
              <a:rPr lang="de-DE" sz="900" b="1" dirty="0">
                <a:solidFill>
                  <a:schemeClr val="tx1"/>
                </a:solidFill>
              </a:rPr>
              <a:t>bietet ein breites Spektrum an Informationen zu mehr als 600 chemischen Stoffen</a:t>
            </a:r>
          </a:p>
          <a:p>
            <a:endParaRPr lang="de-DE" sz="900" b="1" dirty="0">
              <a:solidFill>
                <a:schemeClr val="tx1"/>
              </a:solidFill>
            </a:endParaRPr>
          </a:p>
          <a:p>
            <a:r>
              <a:rPr lang="de-DE" sz="900" b="1" dirty="0">
                <a:solidFill>
                  <a:schemeClr val="tx1"/>
                </a:solidFill>
              </a:rPr>
              <a:t>Zielgruppe: </a:t>
            </a:r>
          </a:p>
          <a:p>
            <a:pPr marL="171450" indent="-171450">
              <a:buFont typeface="Arial" panose="020B0604020202020204" pitchFamily="34" charset="0"/>
              <a:buChar char="•"/>
            </a:pPr>
            <a:r>
              <a:rPr lang="de-DE" sz="900" b="1" dirty="0">
                <a:solidFill>
                  <a:schemeClr val="tx1"/>
                </a:solidFill>
              </a:rPr>
              <a:t>16 Bundesländer</a:t>
            </a:r>
          </a:p>
          <a:p>
            <a:pPr marL="171450" indent="-171450">
              <a:buFont typeface="Arial" panose="020B0604020202020204" pitchFamily="34" charset="0"/>
              <a:buChar char="•"/>
            </a:pPr>
            <a:r>
              <a:rPr lang="de-DE" sz="900" b="1" dirty="0">
                <a:solidFill>
                  <a:schemeClr val="tx1"/>
                </a:solidFill>
              </a:rPr>
              <a:t>Gesundheitsämter</a:t>
            </a:r>
          </a:p>
          <a:p>
            <a:pPr marL="171450" indent="-171450">
              <a:buFont typeface="Arial" panose="020B0604020202020204" pitchFamily="34" charset="0"/>
              <a:buChar char="•"/>
            </a:pPr>
            <a:r>
              <a:rPr lang="de-DE" sz="900" b="1" dirty="0">
                <a:solidFill>
                  <a:schemeClr val="tx1"/>
                </a:solidFill>
              </a:rPr>
              <a:t>Umwelt-Medizin</a:t>
            </a:r>
          </a:p>
          <a:p>
            <a:pPr marL="171450" indent="-171450">
              <a:buFont typeface="Arial" panose="020B0604020202020204" pitchFamily="34" charset="0"/>
              <a:buChar char="•"/>
            </a:pPr>
            <a:r>
              <a:rPr lang="de-DE" sz="900" b="1" dirty="0">
                <a:solidFill>
                  <a:schemeClr val="tx1"/>
                </a:solidFill>
              </a:rPr>
              <a:t>Öffentlicher Medizinischer Gesundheitsdienst</a:t>
            </a:r>
            <a:endParaRPr lang="de-DE" dirty="0"/>
          </a:p>
          <a:p>
            <a:pPr algn="ctr"/>
            <a:endParaRPr lang="de-DE" dirty="0"/>
          </a:p>
        </p:txBody>
      </p:sp>
      <p:sp>
        <p:nvSpPr>
          <p:cNvPr id="8" name="Rechteck 7"/>
          <p:cNvSpPr/>
          <p:nvPr/>
        </p:nvSpPr>
        <p:spPr>
          <a:xfrm>
            <a:off x="3384334" y="1785725"/>
            <a:ext cx="1794638" cy="543909"/>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solidFill>
                  <a:schemeClr val="tx1"/>
                </a:solidFill>
              </a:rPr>
              <a:t>IGS-OW</a:t>
            </a:r>
          </a:p>
        </p:txBody>
      </p:sp>
      <p:sp>
        <p:nvSpPr>
          <p:cNvPr id="13" name="Rechteck 12"/>
          <p:cNvSpPr/>
          <p:nvPr/>
        </p:nvSpPr>
        <p:spPr>
          <a:xfrm>
            <a:off x="3384333" y="2341737"/>
            <a:ext cx="1794638" cy="2295712"/>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endParaRPr lang="de-DE" sz="900" b="1" dirty="0">
              <a:solidFill>
                <a:schemeClr val="tx1"/>
              </a:solidFill>
            </a:endParaRPr>
          </a:p>
          <a:p>
            <a:r>
              <a:rPr lang="de-DE" sz="1000" b="1" dirty="0">
                <a:solidFill>
                  <a:schemeClr val="tx1"/>
                </a:solidFill>
              </a:rPr>
              <a:t>Fachinformationssystem</a:t>
            </a:r>
          </a:p>
          <a:p>
            <a:pPr marL="171450" indent="-171450">
              <a:buFont typeface="Arial" panose="020B0604020202020204" pitchFamily="34" charset="0"/>
              <a:buChar char="•"/>
            </a:pPr>
            <a:endParaRPr lang="de-DE" sz="900" b="1" dirty="0">
              <a:solidFill>
                <a:schemeClr val="tx1"/>
              </a:solidFill>
            </a:endParaRPr>
          </a:p>
          <a:p>
            <a:pPr marL="171450" indent="-171450">
              <a:buFont typeface="Arial" panose="020B0604020202020204" pitchFamily="34" charset="0"/>
              <a:buChar char="•"/>
            </a:pPr>
            <a:r>
              <a:rPr lang="de-DE" sz="900" b="1" dirty="0">
                <a:solidFill>
                  <a:schemeClr val="tx1"/>
                </a:solidFill>
              </a:rPr>
              <a:t>wurde vom LANUV als Hilfsmittel für die Umsetzung der Wasserrahmen-Richtlinie (WRRL) in NRW entwickelt</a:t>
            </a:r>
          </a:p>
          <a:p>
            <a:endParaRPr lang="de-DE" sz="900" b="1" dirty="0">
              <a:solidFill>
                <a:schemeClr val="tx1"/>
              </a:solidFill>
            </a:endParaRPr>
          </a:p>
          <a:p>
            <a:r>
              <a:rPr lang="de-DE" sz="900" b="1" dirty="0">
                <a:solidFill>
                  <a:schemeClr val="tx1"/>
                </a:solidFill>
              </a:rPr>
              <a:t>Zielgruppe: </a:t>
            </a:r>
          </a:p>
          <a:p>
            <a:pPr marL="171450" indent="-171450">
              <a:buFont typeface="Arial" panose="020B0604020202020204" pitchFamily="34" charset="0"/>
              <a:buChar char="•"/>
            </a:pPr>
            <a:r>
              <a:rPr lang="de-DE" sz="900" b="1" dirty="0">
                <a:solidFill>
                  <a:schemeClr val="tx1"/>
                </a:solidFill>
              </a:rPr>
              <a:t>Fachanwender im Gewässerschutz</a:t>
            </a:r>
          </a:p>
          <a:p>
            <a:endParaRPr lang="de-DE" dirty="0"/>
          </a:p>
          <a:p>
            <a:pPr marL="171450" indent="-171450">
              <a:buFont typeface="Arial" panose="020B0604020202020204" pitchFamily="34" charset="0"/>
              <a:buChar char="•"/>
            </a:pPr>
            <a:endParaRPr lang="de-DE" sz="900" dirty="0"/>
          </a:p>
          <a:p>
            <a:pPr marL="171450" indent="-171450">
              <a:buFont typeface="Arial" panose="020B0604020202020204" pitchFamily="34" charset="0"/>
              <a:buChar char="•"/>
            </a:pPr>
            <a:endParaRPr lang="de-DE" dirty="0"/>
          </a:p>
        </p:txBody>
      </p:sp>
      <p:sp>
        <p:nvSpPr>
          <p:cNvPr id="15" name="Rechteck 14"/>
          <p:cNvSpPr/>
          <p:nvPr/>
        </p:nvSpPr>
        <p:spPr>
          <a:xfrm>
            <a:off x="5444359" y="1787555"/>
            <a:ext cx="1760481" cy="543909"/>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solidFill>
                  <a:schemeClr val="tx1"/>
                </a:solidFill>
              </a:rPr>
              <a:t>VTU</a:t>
            </a:r>
          </a:p>
        </p:txBody>
      </p:sp>
      <p:sp>
        <p:nvSpPr>
          <p:cNvPr id="17" name="Rechteck 16"/>
          <p:cNvSpPr/>
          <p:nvPr/>
        </p:nvSpPr>
        <p:spPr>
          <a:xfrm>
            <a:off x="5449615" y="2331464"/>
            <a:ext cx="1755225" cy="2295712"/>
          </a:xfrm>
          <a:prstGeom prst="rect">
            <a:avLst/>
          </a:prstGeom>
          <a:solidFill>
            <a:schemeClr val="bg2">
              <a:lumMod val="95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de-DE" sz="1000" b="1" dirty="0">
                <a:solidFill>
                  <a:schemeClr val="tx1"/>
                </a:solidFill>
              </a:rPr>
              <a:t>Vorschriftensammlung</a:t>
            </a:r>
          </a:p>
          <a:p>
            <a:endParaRPr lang="de-DE" sz="900" b="1" dirty="0">
              <a:solidFill>
                <a:schemeClr val="tx1"/>
              </a:solidFill>
            </a:endParaRPr>
          </a:p>
          <a:p>
            <a:pPr marL="171450" indent="-171450">
              <a:buFont typeface="Arial" panose="020B0604020202020204" pitchFamily="34" charset="0"/>
              <a:buChar char="•"/>
            </a:pPr>
            <a:r>
              <a:rPr lang="de-DE" sz="900" b="1" dirty="0">
                <a:solidFill>
                  <a:schemeClr val="tx1"/>
                </a:solidFill>
              </a:rPr>
              <a:t>Technischer Umweltschutz</a:t>
            </a:r>
          </a:p>
          <a:p>
            <a:pPr marL="171450" indent="-171450">
              <a:buFont typeface="Arial" panose="020B0604020202020204" pitchFamily="34" charset="0"/>
              <a:buChar char="•"/>
            </a:pPr>
            <a:r>
              <a:rPr lang="de-DE" sz="900" b="1" dirty="0">
                <a:solidFill>
                  <a:schemeClr val="tx1"/>
                </a:solidFill>
              </a:rPr>
              <a:t>Personal; Haushalt; Rechnungs- und Kassenwesen</a:t>
            </a:r>
          </a:p>
          <a:p>
            <a:endParaRPr lang="de-DE" sz="900" b="1" dirty="0">
              <a:solidFill>
                <a:schemeClr val="tx1"/>
              </a:solidFill>
            </a:endParaRPr>
          </a:p>
          <a:p>
            <a:endParaRPr lang="de-DE" sz="900" b="1" dirty="0">
              <a:solidFill>
                <a:schemeClr val="tx1"/>
              </a:solidFill>
            </a:endParaRPr>
          </a:p>
          <a:p>
            <a:r>
              <a:rPr lang="de-DE" sz="900" b="1" dirty="0">
                <a:solidFill>
                  <a:schemeClr val="tx1"/>
                </a:solidFill>
              </a:rPr>
              <a:t>Zielgruppe: </a:t>
            </a:r>
          </a:p>
          <a:p>
            <a:pPr marL="285750" indent="-285750">
              <a:buFont typeface="Arial" panose="020B0604020202020204" pitchFamily="34" charset="0"/>
              <a:buChar char="•"/>
            </a:pPr>
            <a:r>
              <a:rPr lang="de-DE" sz="900" b="1" dirty="0">
                <a:solidFill>
                  <a:schemeClr val="tx1"/>
                </a:solidFill>
              </a:rPr>
              <a:t>Mitarbeiter des öffentlichen Dienstes</a:t>
            </a:r>
          </a:p>
          <a:p>
            <a:r>
              <a:rPr lang="de-DE" dirty="0"/>
              <a:t>     </a:t>
            </a:r>
          </a:p>
          <a:p>
            <a:endParaRPr lang="de-DE" sz="900" dirty="0"/>
          </a:p>
          <a:p>
            <a:pPr marL="171450" indent="-171450">
              <a:buFont typeface="Arial" panose="020B0604020202020204" pitchFamily="34" charset="0"/>
              <a:buChar char="•"/>
            </a:pPr>
            <a:endParaRPr lang="de-DE" sz="900" dirty="0"/>
          </a:p>
        </p:txBody>
      </p:sp>
    </p:spTree>
    <p:extLst>
      <p:ext uri="{BB962C8B-B14F-4D97-AF65-F5344CB8AC3E}">
        <p14:creationId xmlns:p14="http://schemas.microsoft.com/office/powerpoint/2010/main" val="3600520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30298" y="427038"/>
            <a:ext cx="8045450" cy="841375"/>
          </a:xfrm>
          <a:prstGeom prst="rect">
            <a:avLst/>
          </a:prstGeom>
          <a:noFill/>
        </p:spPr>
        <p:txBody>
          <a:bodyPr lIns="92075" tIns="46038" rIns="92075" bIns="46038"/>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ct val="100000"/>
              </a:spcBef>
              <a:buClr>
                <a:schemeClr val="tx2"/>
              </a:buClr>
            </a:pPr>
            <a:r>
              <a:rPr lang="de-DE" altLang="de-DE" sz="2800" b="1" u="sng" spc="10" dirty="0">
                <a:solidFill>
                  <a:schemeClr val="accent6">
                    <a:lumMod val="90000"/>
                    <a:lumOff val="10000"/>
                  </a:schemeClr>
                </a:solidFill>
                <a:uFill>
                  <a:solidFill>
                    <a:schemeClr val="tx2"/>
                  </a:solidFill>
                </a:uFill>
                <a:latin typeface="Arial"/>
                <a:ea typeface="+mn-ea"/>
                <a:cs typeface="Arial"/>
              </a:rPr>
              <a:t>Datenerfassung und Aktualität</a:t>
            </a:r>
          </a:p>
        </p:txBody>
      </p:sp>
      <p:sp>
        <p:nvSpPr>
          <p:cNvPr id="6" name="Rectangle 3"/>
          <p:cNvSpPr txBox="1">
            <a:spLocks noChangeArrowheads="1"/>
          </p:cNvSpPr>
          <p:nvPr/>
        </p:nvSpPr>
        <p:spPr>
          <a:xfrm>
            <a:off x="250825" y="1264207"/>
            <a:ext cx="8497888" cy="4768850"/>
          </a:xfrm>
          <a:prstGeom prst="rect">
            <a:avLst/>
          </a:prstGeom>
          <a:solidFill>
            <a:srgbClr val="99CCFF"/>
          </a:solidFill>
          <a:ln>
            <a:solidFill>
              <a:srgbClr val="99CCFF"/>
            </a:solidFill>
            <a:miter lim="800000"/>
            <a:headEnd/>
            <a:tailEnd/>
          </a:ln>
        </p:spPr>
        <p:txBody>
          <a:bodyPr lIns="92075" tIns="46038" rIns="92075" bIns="46038"/>
          <a:lstStyle>
            <a:lvl1pPr marL="342900" indent="-342900"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1pPr>
            <a:lvl2pPr marL="715963"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2pPr>
            <a:lvl3pPr marL="1074738"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3pPr>
            <a:lvl4pPr marL="1433513" indent="-358775"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4pPr>
            <a:lvl5pPr marL="1790700" indent="-357188" algn="l" defTabSz="457200" rtl="0" eaLnBrk="1" latinLnBrk="0" hangingPunct="1">
              <a:spcBef>
                <a:spcPct val="20000"/>
              </a:spcBef>
              <a:buClr>
                <a:schemeClr val="tx2"/>
              </a:buClr>
              <a:buFont typeface="Lucida Grande"/>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65113" indent="-265113">
              <a:spcBef>
                <a:spcPct val="0"/>
              </a:spcBef>
              <a:buFontTx/>
              <a:buChar char="•"/>
            </a:pPr>
            <a:endParaRPr lang="de-DE" altLang="de-DE" sz="2400" b="1" dirty="0">
              <a:latin typeface="Times New Roman" pitchFamily="18" charset="0"/>
            </a:endParaRPr>
          </a:p>
          <a:p>
            <a:pPr marL="0" indent="0">
              <a:spcBef>
                <a:spcPct val="0"/>
              </a:spcBef>
              <a:buNone/>
            </a:pPr>
            <a:r>
              <a:rPr lang="de-DE" altLang="de-DE" sz="2400" b="1" dirty="0">
                <a:latin typeface="Arial" charset="0"/>
              </a:rPr>
              <a:t>Zeitnahe Erfassung aller wichtigen Vorschriften</a:t>
            </a:r>
          </a:p>
          <a:p>
            <a:pPr marL="0" indent="0">
              <a:spcBef>
                <a:spcPct val="0"/>
              </a:spcBef>
              <a:buNone/>
            </a:pPr>
            <a:r>
              <a:rPr lang="de-DE" altLang="de-DE" sz="2400" b="1" dirty="0">
                <a:latin typeface="Arial" charset="0"/>
              </a:rPr>
              <a:t>	- </a:t>
            </a:r>
            <a:r>
              <a:rPr lang="de-DE" altLang="de-DE" dirty="0">
                <a:latin typeface="Arial" charset="0"/>
              </a:rPr>
              <a:t>über Datenträger </a:t>
            </a:r>
          </a:p>
          <a:p>
            <a:pPr marL="0" indent="0">
              <a:spcBef>
                <a:spcPct val="0"/>
              </a:spcBef>
              <a:buNone/>
            </a:pPr>
            <a:r>
              <a:rPr lang="de-DE" altLang="de-DE" dirty="0">
                <a:latin typeface="Arial" charset="0"/>
              </a:rPr>
              <a:t>	- über Pflegeoberfläche</a:t>
            </a:r>
            <a:r>
              <a:rPr lang="de-DE" altLang="de-DE" b="1" dirty="0">
                <a:latin typeface="Arial" charset="0"/>
              </a:rPr>
              <a:t>	</a:t>
            </a:r>
          </a:p>
          <a:p>
            <a:pPr marL="0" indent="0">
              <a:spcBef>
                <a:spcPct val="150000"/>
              </a:spcBef>
              <a:buNone/>
            </a:pPr>
            <a:r>
              <a:rPr lang="de-DE" altLang="de-DE" sz="2400" b="1" dirty="0">
                <a:latin typeface="Arial" charset="0"/>
              </a:rPr>
              <a:t>Bereitstellung der Daten mit dem nächstmöglichen Release</a:t>
            </a:r>
          </a:p>
          <a:p>
            <a:pPr marL="0" indent="0">
              <a:lnSpc>
                <a:spcPct val="150000"/>
              </a:lnSpc>
              <a:spcBef>
                <a:spcPct val="150000"/>
              </a:spcBef>
              <a:buNone/>
            </a:pPr>
            <a:r>
              <a:rPr lang="de-DE" altLang="de-DE" sz="2400" b="1" dirty="0" err="1">
                <a:latin typeface="Arial" charset="0"/>
              </a:rPr>
              <a:t>Releasewechsel</a:t>
            </a:r>
            <a:r>
              <a:rPr lang="de-DE" altLang="de-DE" sz="2400" b="1" dirty="0">
                <a:latin typeface="Arial" charset="0"/>
              </a:rPr>
              <a:t> </a:t>
            </a:r>
            <a:r>
              <a:rPr lang="de-DE" altLang="de-DE" sz="2400" b="1" dirty="0" smtClean="0">
                <a:latin typeface="Arial" charset="0"/>
              </a:rPr>
              <a:t>2-mal </a:t>
            </a:r>
            <a:r>
              <a:rPr lang="de-DE" altLang="de-DE" sz="2400" b="1" dirty="0">
                <a:latin typeface="Arial" charset="0"/>
              </a:rPr>
              <a:t>im Jahr</a:t>
            </a:r>
          </a:p>
        </p:txBody>
      </p:sp>
    </p:spTree>
    <p:extLst>
      <p:ext uri="{BB962C8B-B14F-4D97-AF65-F5344CB8AC3E}">
        <p14:creationId xmlns:p14="http://schemas.microsoft.com/office/powerpoint/2010/main" val="787289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580" y="940020"/>
            <a:ext cx="7991475" cy="4924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eck 4"/>
          <p:cNvSpPr/>
          <p:nvPr/>
        </p:nvSpPr>
        <p:spPr>
          <a:xfrm>
            <a:off x="2667800" y="292234"/>
            <a:ext cx="4355183" cy="523220"/>
          </a:xfrm>
          <a:prstGeom prst="rect">
            <a:avLst/>
          </a:prstGeom>
        </p:spPr>
        <p:txBody>
          <a:bodyPr wrap="square">
            <a:spAutoFit/>
          </a:bodyPr>
          <a:lstStyle/>
          <a:p>
            <a:r>
              <a:rPr lang="de-DE" altLang="de-DE" sz="2800" b="1" u="sng" spc="10" dirty="0">
                <a:solidFill>
                  <a:schemeClr val="accent6">
                    <a:lumMod val="90000"/>
                    <a:lumOff val="10000"/>
                  </a:schemeClr>
                </a:solidFill>
                <a:uFill>
                  <a:solidFill>
                    <a:schemeClr val="tx2"/>
                  </a:solidFill>
                </a:uFill>
                <a:latin typeface="Arial"/>
                <a:cs typeface="Arial"/>
              </a:rPr>
              <a:t>Einsatzfelder von IGS </a:t>
            </a:r>
          </a:p>
        </p:txBody>
      </p:sp>
    </p:spTree>
    <p:extLst>
      <p:ext uri="{BB962C8B-B14F-4D97-AF65-F5344CB8AC3E}">
        <p14:creationId xmlns:p14="http://schemas.microsoft.com/office/powerpoint/2010/main" val="3097093788"/>
      </p:ext>
    </p:extLst>
  </p:cSld>
  <p:clrMapOvr>
    <a:masterClrMapping/>
  </p:clrMapOvr>
</p:sld>
</file>

<file path=ppt/theme/theme1.xml><?xml version="1.0" encoding="utf-8"?>
<a:theme xmlns:a="http://schemas.openxmlformats.org/drawingml/2006/main" name="Blank">
  <a:themeElements>
    <a:clrScheme name="LANUV">
      <a:dk1>
        <a:srgbClr val="3C3C3C"/>
      </a:dk1>
      <a:lt1>
        <a:srgbClr val="DADADA"/>
      </a:lt1>
      <a:dk2>
        <a:srgbClr val="9D9D9D"/>
      </a:dk2>
      <a:lt2>
        <a:srgbClr val="FFFFFF"/>
      </a:lt2>
      <a:accent1>
        <a:srgbClr val="575757"/>
      </a:accent1>
      <a:accent2>
        <a:srgbClr val="E84E0F"/>
      </a:accent2>
      <a:accent3>
        <a:srgbClr val="F39200"/>
      </a:accent3>
      <a:accent4>
        <a:srgbClr val="AFCA0B"/>
      </a:accent4>
      <a:accent5>
        <a:srgbClr val="009FE3"/>
      </a:accent5>
      <a:accent6>
        <a:srgbClr val="003063"/>
      </a:accent6>
      <a:hlink>
        <a:srgbClr val="0000FF"/>
      </a:hlink>
      <a:folHlink>
        <a:srgbClr val="800080"/>
      </a:folHlink>
    </a:clrScheme>
    <a:fontScheme name="Office Klassisch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1321</Words>
  <Application>Microsoft Office PowerPoint</Application>
  <PresentationFormat>Bildschirmpräsentation (4:3)</PresentationFormat>
  <Paragraphs>311</Paragraphs>
  <Slides>14</Slides>
  <Notes>14</Notes>
  <HiddenSlides>1</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14</vt:i4>
      </vt:variant>
    </vt:vector>
  </HeadingPairs>
  <TitlesOfParts>
    <vt:vector size="23" baseType="lpstr">
      <vt:lpstr>Arial</vt:lpstr>
      <vt:lpstr>Arial Hebrew</vt:lpstr>
      <vt:lpstr>Arial Narrow</vt:lpstr>
      <vt:lpstr>Calibri</vt:lpstr>
      <vt:lpstr>Courier New</vt:lpstr>
      <vt:lpstr>Lucida Grande</vt:lpstr>
      <vt:lpstr>Times New Roman</vt:lpstr>
      <vt:lpstr>Wingdings</vt:lpstr>
      <vt:lpstr>Blank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LANUV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Golueck</dc:creator>
  <cp:lastModifiedBy>Golücke-Arens, Petra</cp:lastModifiedBy>
  <cp:revision>98</cp:revision>
  <cp:lastPrinted>2022-05-06T04:44:47Z</cp:lastPrinted>
  <dcterms:created xsi:type="dcterms:W3CDTF">2017-05-31T05:51:45Z</dcterms:created>
  <dcterms:modified xsi:type="dcterms:W3CDTF">2024-04-16T09:34:24Z</dcterms:modified>
</cp:coreProperties>
</file>