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1" r:id="rId2"/>
    <p:sldId id="267" r:id="rId3"/>
    <p:sldId id="269" r:id="rId4"/>
    <p:sldId id="276" r:id="rId5"/>
    <p:sldId id="268" r:id="rId6"/>
    <p:sldId id="275" r:id="rId7"/>
    <p:sldId id="277" r:id="rId8"/>
  </p:sldIdLst>
  <p:sldSz cx="9144000" cy="6858000" type="screen4x3"/>
  <p:notesSz cx="9926638" cy="679767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lücke-Arens, Petra" initials="GP" lastIdx="1" clrIdx="0">
    <p:extLst>
      <p:ext uri="{19B8F6BF-5375-455C-9EA6-DF929625EA0E}">
        <p15:presenceInfo xmlns:p15="http://schemas.microsoft.com/office/powerpoint/2012/main" userId="S-1-5-21-3402892846-2621056126-900971723-80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Helle Formatvorlage 2 - Akz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2" autoAdjust="0"/>
    <p:restoredTop sz="94660"/>
  </p:normalViewPr>
  <p:slideViewPr>
    <p:cSldViewPr snapToGrid="0" snapToObjects="1" showGuides="1">
      <p:cViewPr varScale="1">
        <p:scale>
          <a:sx n="109" d="100"/>
          <a:sy n="109" d="100"/>
        </p:scale>
        <p:origin x="1656" y="102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7" d="100"/>
          <a:sy n="77" d="100"/>
        </p:scale>
        <p:origin x="-2952" y="-86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76BE0-8170-1040-A39C-D0B6F13DFA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9526132"/>
      </p:ext>
    </p:extLst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D52F4-00DF-4D48-8A1C-810EADFB13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3916849"/>
      </p:ext>
    </p:extLst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Begrüßungsbildschirm</a:t>
            </a:r>
          </a:p>
          <a:p>
            <a:endParaRPr lang="de-DE" dirty="0" smtClean="0"/>
          </a:p>
          <a:p>
            <a:endParaRPr lang="de-DE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1078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Allcidylether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Merkblatt 127 über Gefahrzettel/</a:t>
            </a:r>
            <a:r>
              <a:rPr lang="de-DE" baseline="0" dirty="0" smtClean="0"/>
              <a:t> Piktogramme</a:t>
            </a:r>
          </a:p>
          <a:p>
            <a:r>
              <a:rPr lang="de-DE" baseline="0" dirty="0" smtClean="0"/>
              <a:t>Merkblatt 129 über Stoffauswahlmaske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1728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>
              <a:solidFill>
                <a:srgbClr val="FF0000"/>
              </a:solidFill>
            </a:endParaRPr>
          </a:p>
          <a:p>
            <a:r>
              <a:rPr lang="de-DE" dirty="0" smtClean="0">
                <a:solidFill>
                  <a:srgbClr val="FF0000"/>
                </a:solidFill>
              </a:rPr>
              <a:t>Suche nach</a:t>
            </a:r>
            <a:r>
              <a:rPr lang="de-DE" baseline="0" dirty="0" smtClean="0">
                <a:solidFill>
                  <a:srgbClr val="FF0000"/>
                </a:solidFill>
              </a:rPr>
              <a:t> Namen Thi*</a:t>
            </a:r>
          </a:p>
          <a:p>
            <a:r>
              <a:rPr lang="de-DE" baseline="0" dirty="0" smtClean="0">
                <a:solidFill>
                  <a:srgbClr val="FF0000"/>
                </a:solidFill>
              </a:rPr>
              <a:t>Suche nach Summenformel C4H*</a:t>
            </a:r>
          </a:p>
          <a:p>
            <a:r>
              <a:rPr lang="de-DE" baseline="0" dirty="0" smtClean="0">
                <a:solidFill>
                  <a:srgbClr val="FF0000"/>
                </a:solidFill>
              </a:rPr>
              <a:t>Freitextsuche : Messen Nachweis bei Freisetzung *Acrylnitril*</a:t>
            </a:r>
            <a:endParaRPr lang="de-DE" dirty="0" smtClean="0">
              <a:solidFill>
                <a:srgbClr val="FF0000"/>
              </a:solidFill>
            </a:endParaRPr>
          </a:p>
          <a:p>
            <a:endParaRPr lang="de-DE" dirty="0" smtClean="0">
              <a:solidFill>
                <a:srgbClr val="FF0000"/>
              </a:solidFill>
            </a:endParaRPr>
          </a:p>
          <a:p>
            <a:r>
              <a:rPr lang="de-DE" dirty="0" smtClean="0">
                <a:solidFill>
                  <a:srgbClr val="FF0000"/>
                </a:solidFill>
              </a:rPr>
              <a:t>NOT!!!  Not!!!!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" name="Datumsplatzhalt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4283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Carfentanil</a:t>
            </a:r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7932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Carfentanil</a:t>
            </a:r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3827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 b="2109"/>
          <a:stretch/>
        </p:blipFill>
        <p:spPr>
          <a:xfrm>
            <a:off x="0" y="1222375"/>
            <a:ext cx="9144000" cy="2171700"/>
          </a:xfrm>
          <a:prstGeom prst="rect">
            <a:avLst/>
          </a:prstGeom>
        </p:spPr>
      </p:pic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36575" y="3760716"/>
            <a:ext cx="8058150" cy="5867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lang="de-DE" sz="3400" b="1" i="0" dirty="0" smtClean="0">
                <a:latin typeface="Arial"/>
                <a:cs typeface="Arial"/>
              </a:defRPr>
            </a:lvl1pPr>
            <a:lvl2pPr marL="457200" indent="0">
              <a:buNone/>
              <a:defRPr b="0" i="0" spc="0" baseline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de-DE" dirty="0" smtClean="0"/>
              <a:t>Titel Allgemein</a:t>
            </a: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5" y="4347436"/>
            <a:ext cx="8058150" cy="12377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 smtClean="0"/>
              <a:t>Subheadline, maximal zweizeilig</a:t>
            </a:r>
            <a:endParaRPr lang="de-DE" dirty="0"/>
          </a:p>
        </p:txBody>
      </p:sp>
      <p:sp>
        <p:nvSpPr>
          <p:cNvPr id="19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fld id="{B2D7B1D4-83EC-E849-9E1E-FA95C57C71C1}" type="datetime1">
              <a:rPr lang="de-DE" smtClean="0"/>
              <a:t>26.03.2024</a:t>
            </a:fld>
            <a:endParaRPr lang="de-DE" dirty="0"/>
          </a:p>
        </p:txBody>
      </p:sp>
      <p:pic>
        <p:nvPicPr>
          <p:cNvPr id="10" name="Bild 9" descr="LANUV_PowerPoint_Key Visua_Allgemein_Tite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3616"/>
            <a:ext cx="9144000" cy="926592"/>
          </a:xfrm>
          <a:prstGeom prst="rect">
            <a:avLst/>
          </a:prstGeom>
        </p:spPr>
      </p:pic>
      <p:pic>
        <p:nvPicPr>
          <p:cNvPr id="13" name="Bild 4" descr="LANUV_PowerPoint_Logoleiste_nm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5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, Inhalt, Textbox, Bullet Points (2spalti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Bild 25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19" name="Textplatzhalt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546101" y="3443756"/>
            <a:ext cx="8050213" cy="2191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108000" tIns="108000" bIns="108000" numCol="2" spcCol="36000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 sz="2000" baseline="0"/>
            </a:lvl1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Point1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Point2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Point3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Point4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Point5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Point6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Point7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Point8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Lucida Grande"/>
              <a:buChar char="■"/>
              <a:tabLst/>
              <a:defRPr/>
            </a:pPr>
            <a:r>
              <a:rPr lang="de-DE" dirty="0" smtClean="0"/>
              <a:t>Bullet Point9</a:t>
            </a:r>
          </a:p>
          <a:p>
            <a:pPr lvl="0"/>
            <a:endParaRPr lang="de-DE" dirty="0"/>
          </a:p>
        </p:txBody>
      </p:sp>
      <p:sp>
        <p:nvSpPr>
          <p:cNvPr id="27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838A79C4-7AE0-1543-8A53-D4C51FA7DC9B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28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6" y="1578582"/>
            <a:ext cx="8059738" cy="1498818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 </a:t>
            </a:r>
            <a:r>
              <a:rPr lang="de-DE" dirty="0" err="1" smtClean="0"/>
              <a:t>Fusce</a:t>
            </a:r>
            <a:r>
              <a:rPr lang="de-DE" dirty="0" smtClean="0"/>
              <a:t> </a:t>
            </a:r>
            <a:r>
              <a:rPr lang="de-DE" dirty="0" err="1" smtClean="0"/>
              <a:t>posuere</a:t>
            </a:r>
            <a:r>
              <a:rPr lang="de-DE" dirty="0" smtClean="0"/>
              <a:t>, magna </a:t>
            </a:r>
            <a:r>
              <a:rPr lang="de-DE" dirty="0" err="1" smtClean="0"/>
              <a:t>sed</a:t>
            </a:r>
            <a:r>
              <a:rPr lang="de-DE" dirty="0" smtClean="0"/>
              <a:t> </a:t>
            </a:r>
            <a:r>
              <a:rPr lang="de-DE" dirty="0" err="1" smtClean="0"/>
              <a:t>pulvinar</a:t>
            </a:r>
            <a:r>
              <a:rPr lang="de-DE" dirty="0" smtClean="0"/>
              <a:t> </a:t>
            </a:r>
            <a:r>
              <a:rPr lang="de-DE" dirty="0" err="1" smtClean="0"/>
              <a:t>ultricies</a:t>
            </a:r>
            <a:r>
              <a:rPr lang="de-DE" dirty="0" smtClean="0"/>
              <a:t>, </a:t>
            </a:r>
            <a:r>
              <a:rPr lang="de-DE" dirty="0" err="1" smtClean="0"/>
              <a:t>purus</a:t>
            </a:r>
            <a:r>
              <a:rPr lang="de-DE" dirty="0" smtClean="0"/>
              <a:t> </a:t>
            </a:r>
            <a:r>
              <a:rPr lang="de-DE" dirty="0" err="1" smtClean="0"/>
              <a:t>lectus</a:t>
            </a:r>
            <a:r>
              <a:rPr lang="de-DE" dirty="0" smtClean="0"/>
              <a:t> </a:t>
            </a:r>
            <a:r>
              <a:rPr lang="de-DE" dirty="0" err="1" smtClean="0"/>
              <a:t>malesuada</a:t>
            </a:r>
            <a:r>
              <a:rPr lang="de-DE" dirty="0" smtClean="0"/>
              <a:t> </a:t>
            </a:r>
            <a:r>
              <a:rPr lang="de-DE" dirty="0" err="1" smtClean="0"/>
              <a:t>libero</a:t>
            </a:r>
            <a:r>
              <a:rPr lang="de-DE" dirty="0" smtClean="0"/>
              <a:t>,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 commodo magna </a:t>
            </a:r>
            <a:r>
              <a:rPr lang="de-DE" dirty="0" err="1" smtClean="0"/>
              <a:t>eros</a:t>
            </a:r>
            <a:r>
              <a:rPr lang="de-DE" dirty="0" smtClean="0"/>
              <a:t> </a:t>
            </a:r>
            <a:r>
              <a:rPr lang="de-DE" dirty="0" err="1" smtClean="0"/>
              <a:t>quis</a:t>
            </a:r>
            <a:r>
              <a:rPr lang="de-DE" dirty="0" smtClean="0"/>
              <a:t>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de-DE" dirty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630539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,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CF856085-D740-724A-B844-92F34C121B57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6" y="1578582"/>
            <a:ext cx="8059738" cy="350898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1" i="0" spc="30">
                <a:solidFill>
                  <a:srgbClr val="9D9D9D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smtClean="0"/>
              <a:t>Zwischenüberschrift</a:t>
            </a:r>
            <a:endParaRPr lang="de-DE" dirty="0"/>
          </a:p>
        </p:txBody>
      </p:sp>
      <p:sp>
        <p:nvSpPr>
          <p:cNvPr id="17" name="Textplatzhalt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36575" y="2051598"/>
            <a:ext cx="8059738" cy="928105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 </a:t>
            </a:r>
            <a:r>
              <a:rPr lang="de-DE" dirty="0" err="1" smtClean="0"/>
              <a:t>Fusce</a:t>
            </a:r>
            <a:r>
              <a:rPr lang="de-DE" dirty="0" smtClean="0"/>
              <a:t> </a:t>
            </a:r>
            <a:r>
              <a:rPr lang="de-DE" dirty="0" err="1" smtClean="0"/>
              <a:t>posuere</a:t>
            </a:r>
            <a:r>
              <a:rPr lang="de-DE" dirty="0" smtClean="0"/>
              <a:t>, magna </a:t>
            </a:r>
            <a:r>
              <a:rPr lang="de-DE" dirty="0" err="1" smtClean="0"/>
              <a:t>sed</a:t>
            </a:r>
            <a:r>
              <a:rPr lang="de-DE" dirty="0" smtClean="0"/>
              <a:t> </a:t>
            </a:r>
            <a:r>
              <a:rPr lang="de-DE" dirty="0" err="1" smtClean="0"/>
              <a:t>pulvinar</a:t>
            </a:r>
            <a:r>
              <a:rPr lang="de-DE" dirty="0" smtClean="0"/>
              <a:t> </a:t>
            </a:r>
            <a:r>
              <a:rPr lang="de-DE" dirty="0" err="1" smtClean="0"/>
              <a:t>ultricies</a:t>
            </a:r>
            <a:r>
              <a:rPr lang="de-DE" dirty="0" smtClean="0"/>
              <a:t>, </a:t>
            </a:r>
            <a:r>
              <a:rPr lang="de-DE" dirty="0" err="1" smtClean="0"/>
              <a:t>purus</a:t>
            </a:r>
            <a:r>
              <a:rPr lang="de-DE" dirty="0" smtClean="0"/>
              <a:t> </a:t>
            </a:r>
            <a:r>
              <a:rPr lang="de-DE" dirty="0" err="1" smtClean="0"/>
              <a:t>lectus</a:t>
            </a:r>
            <a:r>
              <a:rPr lang="de-DE" dirty="0" smtClean="0"/>
              <a:t>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de-DE" dirty="0"/>
          </a:p>
        </p:txBody>
      </p:sp>
      <p:sp>
        <p:nvSpPr>
          <p:cNvPr id="3" name="Tabellenplatzhalter 2"/>
          <p:cNvSpPr>
            <a:spLocks noGrp="1"/>
          </p:cNvSpPr>
          <p:nvPr>
            <p:ph type="tbl" sz="quarter" idx="17"/>
          </p:nvPr>
        </p:nvSpPr>
        <p:spPr>
          <a:xfrm>
            <a:off x="536575" y="3462337"/>
            <a:ext cx="8059737" cy="2174875"/>
          </a:xfrm>
          <a:prstGeom prst="rect">
            <a:avLst/>
          </a:prstGeom>
        </p:spPr>
        <p:txBody>
          <a:bodyPr vert="horz" anchor="ctr" anchorCtr="1"/>
          <a:lstStyle>
            <a:lvl1pPr marL="0" indent="0" algn="ctr">
              <a:buFontTx/>
              <a:buNone/>
              <a:defRPr sz="1500"/>
            </a:lvl1pPr>
          </a:lstStyle>
          <a:p>
            <a:r>
              <a:rPr lang="de-DE" smtClean="0"/>
              <a:t>Tabelle durch Klicken auf Symbol hinzufügen</a:t>
            </a:r>
            <a:endParaRPr lang="de-DE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361091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, Bi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7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36576" y="1578581"/>
            <a:ext cx="3037175" cy="3036011"/>
          </a:xfrm>
          <a:prstGeom prst="rect">
            <a:avLst/>
          </a:prstGeom>
        </p:spPr>
        <p:txBody>
          <a:bodyPr vert="horz" anchor="ctr" anchorCtr="1"/>
          <a:lstStyle>
            <a:lvl1pPr marL="0" indent="0" algn="ctr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63D4901F-3F00-3344-BFFD-64C51D208E4F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10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3866815" y="1578581"/>
            <a:ext cx="4729498" cy="4057044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 </a:t>
            </a:r>
            <a:r>
              <a:rPr lang="de-DE" dirty="0" err="1" smtClean="0"/>
              <a:t>Fusce</a:t>
            </a:r>
            <a:r>
              <a:rPr lang="de-DE" dirty="0" smtClean="0"/>
              <a:t> </a:t>
            </a:r>
            <a:r>
              <a:rPr lang="de-DE" dirty="0" err="1" smtClean="0"/>
              <a:t>posuere</a:t>
            </a:r>
            <a:r>
              <a:rPr lang="de-DE" dirty="0" smtClean="0"/>
              <a:t>, magna </a:t>
            </a:r>
            <a:r>
              <a:rPr lang="de-DE" dirty="0" err="1" smtClean="0"/>
              <a:t>sed</a:t>
            </a:r>
            <a:r>
              <a:rPr lang="de-DE" dirty="0" smtClean="0"/>
              <a:t> </a:t>
            </a:r>
            <a:r>
              <a:rPr lang="de-DE" dirty="0" err="1" smtClean="0"/>
              <a:t>pulvinar</a:t>
            </a:r>
            <a:r>
              <a:rPr lang="de-DE" dirty="0" smtClean="0"/>
              <a:t> </a:t>
            </a:r>
            <a:r>
              <a:rPr lang="de-DE" dirty="0" err="1" smtClean="0"/>
              <a:t>ultricies</a:t>
            </a:r>
            <a:r>
              <a:rPr lang="de-DE" dirty="0" smtClean="0"/>
              <a:t>, </a:t>
            </a:r>
            <a:r>
              <a:rPr lang="de-DE" dirty="0" err="1" smtClean="0"/>
              <a:t>purus</a:t>
            </a:r>
            <a:r>
              <a:rPr lang="de-DE" dirty="0" smtClean="0"/>
              <a:t> </a:t>
            </a:r>
            <a:r>
              <a:rPr lang="de-DE" dirty="0" err="1" smtClean="0"/>
              <a:t>lectus</a:t>
            </a:r>
            <a:r>
              <a:rPr lang="de-DE" dirty="0" smtClean="0"/>
              <a:t> </a:t>
            </a:r>
            <a:r>
              <a:rPr lang="de-DE" dirty="0" err="1" smtClean="0"/>
              <a:t>malesuada</a:t>
            </a:r>
            <a:r>
              <a:rPr lang="de-DE" dirty="0" smtClean="0"/>
              <a:t> </a:t>
            </a:r>
            <a:r>
              <a:rPr lang="de-DE" dirty="0" err="1" smtClean="0"/>
              <a:t>libero</a:t>
            </a:r>
            <a:r>
              <a:rPr lang="de-DE" dirty="0" smtClean="0"/>
              <a:t>,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 commodo magna </a:t>
            </a:r>
            <a:r>
              <a:rPr lang="de-DE" dirty="0" err="1" smtClean="0"/>
              <a:t>eros</a:t>
            </a:r>
            <a:r>
              <a:rPr lang="de-DE" dirty="0" smtClean="0"/>
              <a:t> </a:t>
            </a:r>
            <a:r>
              <a:rPr lang="de-DE" dirty="0" err="1" smtClean="0"/>
              <a:t>quis</a:t>
            </a:r>
            <a:r>
              <a:rPr lang="de-DE" dirty="0" smtClean="0"/>
              <a:t>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36575" y="4621996"/>
            <a:ext cx="3036888" cy="360459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>
              <a:buFontTx/>
              <a:buNone/>
              <a:defRPr sz="1600" spc="3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 smtClean="0"/>
              <a:t>Bildunterschrift</a:t>
            </a:r>
          </a:p>
        </p:txBody>
      </p:sp>
      <p:sp>
        <p:nvSpPr>
          <p:cNvPr id="11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118004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5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36576" y="538164"/>
            <a:ext cx="8059738" cy="5097462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BDE45BCF-9E20-6D4A-B25A-DCA3E40C648D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8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749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BB73140D-4BE9-4A45-A7F2-ED00D254D17E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36576" y="538164"/>
            <a:ext cx="3932648" cy="5097462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4640178" y="538164"/>
            <a:ext cx="3953862" cy="5097462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0159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450AFD0B-C640-7045-9FC9-639AB4CC1C10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5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36576" y="538165"/>
            <a:ext cx="3932648" cy="2466000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7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4640178" y="538165"/>
            <a:ext cx="3953862" cy="2466000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Bildplatzhalter 13"/>
          <p:cNvSpPr>
            <a:spLocks noGrp="1"/>
          </p:cNvSpPr>
          <p:nvPr>
            <p:ph type="pic" sz="quarter" idx="17"/>
          </p:nvPr>
        </p:nvSpPr>
        <p:spPr>
          <a:xfrm>
            <a:off x="536576" y="3173365"/>
            <a:ext cx="3932648" cy="2466000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10" name="Bildplatzhalter 13"/>
          <p:cNvSpPr>
            <a:spLocks noGrp="1"/>
          </p:cNvSpPr>
          <p:nvPr>
            <p:ph type="pic" sz="quarter" idx="18"/>
          </p:nvPr>
        </p:nvSpPr>
        <p:spPr>
          <a:xfrm>
            <a:off x="4640178" y="3173365"/>
            <a:ext cx="3953862" cy="2466000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603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1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5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36576" y="538165"/>
            <a:ext cx="8059738" cy="3939532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7E6BC5D1-A0D1-0E40-A341-E0A450B3BD2E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2"/>
          </p:nvPr>
        </p:nvSpPr>
        <p:spPr>
          <a:xfrm>
            <a:off x="536576" y="4762641"/>
            <a:ext cx="8059738" cy="874572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358825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2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6FA6CDF2-7C07-DD45-B195-5FC46EF5B1AE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36576" y="538164"/>
            <a:ext cx="3932648" cy="3939533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8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4640178" y="538164"/>
            <a:ext cx="3953862" cy="3939533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10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6" y="4762641"/>
            <a:ext cx="8059738" cy="874572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83007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3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02CDE33E-FB51-CB4E-B1B5-80A8C42DDF2C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5926402" y="538165"/>
            <a:ext cx="2667637" cy="2466000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10" name="Bildplatzhalter 13"/>
          <p:cNvSpPr>
            <a:spLocks noGrp="1"/>
          </p:cNvSpPr>
          <p:nvPr>
            <p:ph type="pic" sz="quarter" idx="18"/>
          </p:nvPr>
        </p:nvSpPr>
        <p:spPr>
          <a:xfrm>
            <a:off x="5926402" y="3173365"/>
            <a:ext cx="2667637" cy="2463848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13" name="Bildplatzhalter 13"/>
          <p:cNvSpPr>
            <a:spLocks noGrp="1"/>
          </p:cNvSpPr>
          <p:nvPr>
            <p:ph type="pic" sz="quarter" idx="19"/>
          </p:nvPr>
        </p:nvSpPr>
        <p:spPr>
          <a:xfrm>
            <a:off x="3087811" y="536013"/>
            <a:ext cx="2667637" cy="2466000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20"/>
          </p:nvPr>
        </p:nvSpPr>
        <p:spPr>
          <a:xfrm>
            <a:off x="3087811" y="3171213"/>
            <a:ext cx="2667637" cy="2466000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15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6" y="538165"/>
            <a:ext cx="2380281" cy="5099048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 </a:t>
            </a:r>
            <a:r>
              <a:rPr lang="de-DE" dirty="0" err="1" smtClean="0"/>
              <a:t>Fusce</a:t>
            </a:r>
            <a:r>
              <a:rPr lang="de-DE" dirty="0" smtClean="0"/>
              <a:t> </a:t>
            </a:r>
            <a:r>
              <a:rPr lang="de-DE" dirty="0" err="1" smtClean="0"/>
              <a:t>posuere</a:t>
            </a:r>
            <a:r>
              <a:rPr lang="de-DE" dirty="0" smtClean="0"/>
              <a:t>, magna </a:t>
            </a:r>
            <a:r>
              <a:rPr lang="de-DE" dirty="0" err="1" smtClean="0"/>
              <a:t>sed</a:t>
            </a:r>
            <a:r>
              <a:rPr lang="de-DE" dirty="0" smtClean="0"/>
              <a:t> </a:t>
            </a:r>
            <a:r>
              <a:rPr lang="de-DE" dirty="0" err="1" smtClean="0"/>
              <a:t>pulvinar</a:t>
            </a:r>
            <a:r>
              <a:rPr lang="de-DE" dirty="0" smtClean="0"/>
              <a:t> </a:t>
            </a:r>
            <a:r>
              <a:rPr lang="de-DE" dirty="0" err="1" smtClean="0"/>
              <a:t>ultricies</a:t>
            </a:r>
            <a:r>
              <a:rPr lang="de-DE" dirty="0" smtClean="0"/>
              <a:t>, </a:t>
            </a:r>
            <a:r>
              <a:rPr lang="de-DE" dirty="0" err="1" smtClean="0"/>
              <a:t>purus</a:t>
            </a:r>
            <a:r>
              <a:rPr lang="de-DE" dirty="0" smtClean="0"/>
              <a:t> </a:t>
            </a:r>
            <a:r>
              <a:rPr lang="de-DE" dirty="0" err="1" smtClean="0"/>
              <a:t>lectus</a:t>
            </a:r>
            <a:r>
              <a:rPr lang="de-DE" dirty="0" smtClean="0"/>
              <a:t> </a:t>
            </a:r>
            <a:r>
              <a:rPr lang="de-DE" dirty="0" err="1" smtClean="0"/>
              <a:t>malesuada</a:t>
            </a:r>
            <a:r>
              <a:rPr lang="de-DE" dirty="0" smtClean="0"/>
              <a:t> </a:t>
            </a:r>
            <a:r>
              <a:rPr lang="de-DE" dirty="0" err="1" smtClean="0"/>
              <a:t>libero</a:t>
            </a:r>
            <a:r>
              <a:rPr lang="de-DE" dirty="0" smtClean="0"/>
              <a:t>,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 commodo magna </a:t>
            </a:r>
            <a:r>
              <a:rPr lang="de-DE" dirty="0" err="1" smtClean="0"/>
              <a:t>eros</a:t>
            </a:r>
            <a:r>
              <a:rPr lang="de-DE" dirty="0" smtClean="0"/>
              <a:t> </a:t>
            </a:r>
            <a:r>
              <a:rPr lang="de-DE" dirty="0" err="1" smtClean="0"/>
              <a:t>quis</a:t>
            </a:r>
            <a:r>
              <a:rPr lang="de-DE" dirty="0" smtClean="0"/>
              <a:t>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  <a:p>
            <a:pPr lvl="0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5747056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11" descr="LANUV_PowerPoint_Streifen.png"/>
          <p:cNvPicPr>
            <a:picLocks noChangeAspect="1"/>
          </p:cNvPicPr>
          <p:nvPr userDrawn="1"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5539180"/>
            <a:ext cx="9144000" cy="1200912"/>
          </a:xfrm>
          <a:prstGeom prst="rect">
            <a:avLst/>
          </a:prstGeom>
        </p:spPr>
      </p:pic>
      <p:pic>
        <p:nvPicPr>
          <p:cNvPr id="4" name="Bild 3" descr="LANUV_PowerPoint_Key Visual_Allgemei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15" name="Textplatzhalt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5" y="1283155"/>
            <a:ext cx="8058150" cy="387384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 smtClean="0"/>
              <a:t>Subheadline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534987" y="1898329"/>
            <a:ext cx="8059738" cy="2859287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 </a:t>
            </a:r>
            <a:r>
              <a:rPr lang="de-DE" dirty="0" err="1" smtClean="0"/>
              <a:t>Fusce</a:t>
            </a:r>
            <a:r>
              <a:rPr lang="de-DE" dirty="0" smtClean="0"/>
              <a:t> </a:t>
            </a:r>
            <a:r>
              <a:rPr lang="de-DE" dirty="0" err="1" smtClean="0"/>
              <a:t>posuere</a:t>
            </a:r>
            <a:r>
              <a:rPr lang="de-DE" dirty="0" smtClean="0"/>
              <a:t>, magna </a:t>
            </a:r>
            <a:r>
              <a:rPr lang="de-DE" dirty="0" err="1" smtClean="0"/>
              <a:t>sed</a:t>
            </a:r>
            <a:r>
              <a:rPr lang="de-DE" dirty="0" smtClean="0"/>
              <a:t> </a:t>
            </a:r>
            <a:r>
              <a:rPr lang="de-DE" dirty="0" err="1" smtClean="0"/>
              <a:t>pulvinar</a:t>
            </a:r>
            <a:r>
              <a:rPr lang="de-DE" dirty="0" smtClean="0"/>
              <a:t> </a:t>
            </a:r>
            <a:r>
              <a:rPr lang="de-DE" dirty="0" err="1" smtClean="0"/>
              <a:t>ultricies</a:t>
            </a:r>
            <a:r>
              <a:rPr lang="de-DE" dirty="0" smtClean="0"/>
              <a:t>, </a:t>
            </a:r>
            <a:r>
              <a:rPr lang="de-DE" dirty="0" err="1" smtClean="0"/>
              <a:t>purus</a:t>
            </a:r>
            <a:r>
              <a:rPr lang="de-DE" dirty="0" smtClean="0"/>
              <a:t> </a:t>
            </a:r>
            <a:r>
              <a:rPr lang="de-DE" dirty="0" err="1" smtClean="0"/>
              <a:t>lectus</a:t>
            </a:r>
            <a:r>
              <a:rPr lang="de-DE" dirty="0" smtClean="0"/>
              <a:t> </a:t>
            </a:r>
            <a:r>
              <a:rPr lang="de-DE" dirty="0" err="1" smtClean="0"/>
              <a:t>malesuada</a:t>
            </a:r>
            <a:r>
              <a:rPr lang="de-DE" dirty="0" smtClean="0"/>
              <a:t> </a:t>
            </a:r>
            <a:r>
              <a:rPr lang="de-DE" dirty="0" err="1" smtClean="0"/>
              <a:t>libero</a:t>
            </a:r>
            <a:r>
              <a:rPr lang="de-DE" dirty="0" smtClean="0"/>
              <a:t>,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 commodo magna </a:t>
            </a:r>
            <a:r>
              <a:rPr lang="de-DE" dirty="0" err="1" smtClean="0"/>
              <a:t>eros</a:t>
            </a:r>
            <a:r>
              <a:rPr lang="de-DE" dirty="0" smtClean="0"/>
              <a:t> </a:t>
            </a:r>
            <a:r>
              <a:rPr lang="de-DE" dirty="0" err="1" smtClean="0"/>
              <a:t>quis</a:t>
            </a:r>
            <a:r>
              <a:rPr lang="de-DE" dirty="0" smtClean="0"/>
              <a:t>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  <a:p>
            <a:pPr lvl="0"/>
            <a:endParaRPr lang="de-DE" dirty="0" smtClean="0"/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noFill/>
                <a:latin typeface="+mn-lt"/>
                <a:cs typeface="Arial Hebrew"/>
              </a:defRPr>
            </a:lvl1pPr>
          </a:lstStyle>
          <a:p>
            <a:fld id="{02CDE33E-FB51-CB4E-B1B5-80A8C42DDF2C}" type="datetime1">
              <a:rPr lang="de-DE" smtClean="0"/>
              <a:pPr/>
              <a:t>26.03.2024</a:t>
            </a:fld>
            <a:endParaRPr lang="de-DE" dirty="0"/>
          </a:p>
        </p:txBody>
      </p:sp>
      <p:sp>
        <p:nvSpPr>
          <p:cNvPr id="14" name="Foliennummernplatzhalter 6"/>
          <p:cNvSpPr>
            <a:spLocks noGrp="1"/>
          </p:cNvSpPr>
          <p:nvPr>
            <p:ph type="sldNum" sz="quarter" idx="16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noFill/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342675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 b="2109"/>
          <a:stretch/>
        </p:blipFill>
        <p:spPr>
          <a:xfrm>
            <a:off x="0" y="1222375"/>
            <a:ext cx="9144000" cy="2171700"/>
          </a:xfrm>
          <a:prstGeom prst="rect">
            <a:avLst/>
          </a:prstGeom>
        </p:spPr>
      </p:pic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36575" y="3760716"/>
            <a:ext cx="8058150" cy="5867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lang="de-DE" sz="3400" b="1" i="0" dirty="0" smtClean="0">
                <a:latin typeface="Arial"/>
                <a:cs typeface="Arial"/>
              </a:defRPr>
            </a:lvl1pPr>
            <a:lvl2pPr marL="457200" indent="0">
              <a:buNone/>
              <a:defRPr b="0" i="0" spc="0" baseline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de-DE" dirty="0" smtClean="0"/>
              <a:t>Englische Titelfolie</a:t>
            </a: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5" y="4347436"/>
            <a:ext cx="8058150" cy="12377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 smtClean="0"/>
              <a:t>Subheadline, maximal zweizeilig</a:t>
            </a:r>
            <a:endParaRPr lang="de-DE" dirty="0"/>
          </a:p>
        </p:txBody>
      </p:sp>
      <p:sp>
        <p:nvSpPr>
          <p:cNvPr id="19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fld id="{B2D7B1D4-83EC-E849-9E1E-FA95C57C71C1}" type="datetime1">
              <a:rPr lang="de-DE" smtClean="0"/>
              <a:t>26.03.2024</a:t>
            </a:fld>
            <a:endParaRPr lang="de-DE" dirty="0"/>
          </a:p>
        </p:txBody>
      </p:sp>
      <p:pic>
        <p:nvPicPr>
          <p:cNvPr id="10" name="Bild 9" descr="LANUV_PowerPoint_Key Visua_Allgemein_Tite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3616"/>
            <a:ext cx="9144000" cy="926592"/>
          </a:xfrm>
          <a:prstGeom prst="rect">
            <a:avLst/>
          </a:prstGeom>
        </p:spPr>
      </p:pic>
      <p:pic>
        <p:nvPicPr>
          <p:cNvPr id="13" name="Bild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" y="0"/>
            <a:ext cx="9121366" cy="122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546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ch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ANUV_PowerPoint_Logoleiste_nm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8344"/>
          </a:xfrm>
          <a:prstGeom prst="rect">
            <a:avLst/>
          </a:prstGeom>
        </p:spPr>
      </p:pic>
      <p:pic>
        <p:nvPicPr>
          <p:cNvPr id="5" name="Bild 4" descr="LANUV_PowerPoint_Key Visual_Allgemei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6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36575" y="2319740"/>
            <a:ext cx="8058150" cy="55684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lang="de-DE" sz="3400" b="1" i="0" baseline="0" dirty="0" smtClean="0">
                <a:latin typeface="Arial"/>
                <a:cs typeface="Arial"/>
              </a:defRPr>
            </a:lvl1pPr>
            <a:lvl2pPr marL="457200" indent="0">
              <a:buNone/>
              <a:defRPr b="0" i="0" spc="0" baseline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de-DE" dirty="0" smtClean="0"/>
              <a:t>Vielen Dank!</a:t>
            </a:r>
          </a:p>
        </p:txBody>
      </p:sp>
      <p:sp>
        <p:nvSpPr>
          <p:cNvPr id="14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noFill/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noFill/>
                <a:latin typeface="+mn-lt"/>
                <a:cs typeface="Arial Hebrew"/>
              </a:defRPr>
            </a:lvl1pPr>
          </a:lstStyle>
          <a:p>
            <a:fld id="{02CDE33E-FB51-CB4E-B1B5-80A8C42DDF2C}" type="datetime1">
              <a:rPr lang="de-DE" smtClean="0"/>
              <a:pPr/>
              <a:t>26.03.2024</a:t>
            </a:fld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6"/>
          </p:nvPr>
        </p:nvSpPr>
        <p:spPr>
          <a:xfrm>
            <a:off x="536575" y="3216275"/>
            <a:ext cx="5438775" cy="254878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FontTx/>
              <a:buNone/>
              <a:defRPr sz="1500"/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695815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" b="521"/>
          <a:stretch/>
        </p:blipFill>
        <p:spPr>
          <a:xfrm>
            <a:off x="0" y="1222375"/>
            <a:ext cx="9144000" cy="2171700"/>
          </a:xfrm>
          <a:prstGeom prst="rect">
            <a:avLst/>
          </a:prstGeom>
        </p:spPr>
      </p:pic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36575" y="3760716"/>
            <a:ext cx="8058150" cy="5867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lang="de-DE" sz="3400" b="1" i="0" dirty="0" smtClean="0">
                <a:latin typeface="Arial"/>
                <a:cs typeface="Arial"/>
              </a:defRPr>
            </a:lvl1pPr>
            <a:lvl2pPr marL="457200" indent="0">
              <a:buNone/>
              <a:defRPr b="0" i="0" spc="0" baseline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de-DE" dirty="0" smtClean="0"/>
              <a:t>Titel Allgemein</a:t>
            </a: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5" y="4347436"/>
            <a:ext cx="8058150" cy="12377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 smtClean="0"/>
              <a:t>Subheadline, maximal zweizeilig</a:t>
            </a:r>
            <a:endParaRPr lang="de-DE" dirty="0"/>
          </a:p>
        </p:txBody>
      </p:sp>
      <p:sp>
        <p:nvSpPr>
          <p:cNvPr id="19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fld id="{B2D7B1D4-83EC-E849-9E1E-FA95C57C71C1}" type="datetime1">
              <a:rPr lang="de-DE" smtClean="0"/>
              <a:t>26.03.2024</a:t>
            </a:fld>
            <a:endParaRPr lang="de-DE" dirty="0"/>
          </a:p>
        </p:txBody>
      </p:sp>
      <p:pic>
        <p:nvPicPr>
          <p:cNvPr id="10" name="Bild 9" descr="LANUV_PowerPoint_Key Visua_Allgemein_Tite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3616"/>
            <a:ext cx="9144000" cy="926592"/>
          </a:xfrm>
          <a:prstGeom prst="rect">
            <a:avLst/>
          </a:prstGeom>
        </p:spPr>
      </p:pic>
      <p:pic>
        <p:nvPicPr>
          <p:cNvPr id="9" name="Bild 4" descr="LANUV_PowerPoint_Logoleiste_nm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46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12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55595FDE-CEDF-4B40-93E3-73D3D626CFE8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14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36575" y="1578581"/>
            <a:ext cx="8059738" cy="3131629"/>
          </a:xfrm>
          <a:prstGeom prst="rect">
            <a:avLst/>
          </a:prstGeom>
        </p:spPr>
        <p:txBody>
          <a:bodyPr vert="horz" lIns="0" tIns="0" rIns="0" bIns="0" numCol="1" spcCol="360000"/>
          <a:lstStyle>
            <a:lvl1pPr marL="342900" indent="-342900">
              <a:buClr>
                <a:schemeClr val="tx2"/>
              </a:buClr>
              <a:buSzPct val="100000"/>
              <a:buFont typeface="Lucida Grande"/>
              <a:buChar char="■"/>
              <a:defRPr sz="2000" baseline="0"/>
            </a:lvl1pPr>
          </a:lstStyle>
          <a:p>
            <a:pPr lvl="0"/>
            <a:r>
              <a:rPr lang="de-DE" dirty="0" smtClean="0"/>
              <a:t>Bullet 1</a:t>
            </a:r>
          </a:p>
          <a:p>
            <a:pPr lvl="1"/>
            <a:r>
              <a:rPr lang="de-DE" dirty="0" smtClean="0"/>
              <a:t>Bullet 2 Ebene</a:t>
            </a:r>
          </a:p>
          <a:p>
            <a:pPr lvl="2"/>
            <a:r>
              <a:rPr lang="de-DE" dirty="0" smtClean="0"/>
              <a:t>Bullet 3 Ebene</a:t>
            </a:r>
          </a:p>
          <a:p>
            <a:pPr lvl="0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956143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, Bullet Points (2spalti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12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55595FDE-CEDF-4B40-93E3-73D3D626CFE8}" type="datetime1">
              <a:rPr lang="de-DE" smtClean="0"/>
              <a:pPr/>
              <a:t>26.03.2024</a:t>
            </a:fld>
            <a:endParaRPr lang="de-DE" dirty="0"/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14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0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36575" y="3703015"/>
            <a:ext cx="8059738" cy="1007195"/>
          </a:xfrm>
          <a:prstGeom prst="rect">
            <a:avLst/>
          </a:prstGeom>
        </p:spPr>
        <p:txBody>
          <a:bodyPr vert="horz" lIns="0" tIns="0" rIns="0" bIns="0" numCol="2" spcCol="360000"/>
          <a:lstStyle>
            <a:lvl1pPr marL="342900" indent="-342900">
              <a:buClr>
                <a:schemeClr val="tx2"/>
              </a:buClr>
              <a:buSzPct val="100000"/>
              <a:buFont typeface="Lucida Grande"/>
              <a:buChar char="■"/>
              <a:defRPr sz="2000" baseline="0"/>
            </a:lvl1pPr>
          </a:lstStyle>
          <a:p>
            <a:pPr lvl="0"/>
            <a:r>
              <a:rPr lang="de-DE" dirty="0" smtClean="0"/>
              <a:t>Bullet 1</a:t>
            </a:r>
          </a:p>
          <a:p>
            <a:pPr lvl="1"/>
            <a:r>
              <a:rPr lang="de-DE" dirty="0" smtClean="0"/>
              <a:t>Bullet 2 Ebene</a:t>
            </a:r>
          </a:p>
          <a:p>
            <a:pPr lvl="2"/>
            <a:r>
              <a:rPr lang="de-DE" dirty="0" smtClean="0"/>
              <a:t>Bullet 3 Ebene</a:t>
            </a:r>
          </a:p>
          <a:p>
            <a:pPr lvl="0"/>
            <a:endParaRPr lang="de-DE" dirty="0" smtClean="0"/>
          </a:p>
        </p:txBody>
      </p:sp>
      <p:sp>
        <p:nvSpPr>
          <p:cNvPr id="33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6" y="1578581"/>
            <a:ext cx="8059738" cy="1873316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 smtClean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34022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, Bild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 18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11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3557470" y="1578581"/>
            <a:ext cx="5038843" cy="210001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000" spc="3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 </a:t>
            </a:r>
            <a:r>
              <a:rPr lang="de-DE" dirty="0" err="1" smtClean="0"/>
              <a:t>Fusce</a:t>
            </a:r>
            <a:r>
              <a:rPr lang="de-DE" dirty="0" smtClean="0"/>
              <a:t> </a:t>
            </a:r>
            <a:r>
              <a:rPr lang="de-DE" dirty="0" err="1" smtClean="0"/>
              <a:t>posuere</a:t>
            </a:r>
            <a:r>
              <a:rPr lang="de-DE" dirty="0" smtClean="0"/>
              <a:t>, magna </a:t>
            </a:r>
            <a:r>
              <a:rPr lang="de-DE" dirty="0" err="1" smtClean="0"/>
              <a:t>sed</a:t>
            </a:r>
            <a:r>
              <a:rPr lang="de-DE" dirty="0" smtClean="0"/>
              <a:t> </a:t>
            </a:r>
            <a:r>
              <a:rPr lang="de-DE" dirty="0" err="1" smtClean="0"/>
              <a:t>pulvinar</a:t>
            </a:r>
            <a:r>
              <a:rPr lang="de-DE" dirty="0" smtClean="0"/>
              <a:t> </a:t>
            </a:r>
            <a:r>
              <a:rPr lang="de-DE" dirty="0" err="1" smtClean="0"/>
              <a:t>ultricies</a:t>
            </a:r>
            <a:r>
              <a:rPr lang="de-DE" dirty="0" smtClean="0"/>
              <a:t>, </a:t>
            </a:r>
            <a:r>
              <a:rPr lang="de-DE" dirty="0" err="1" smtClean="0"/>
              <a:t>purus</a:t>
            </a:r>
            <a:r>
              <a:rPr lang="de-DE" dirty="0" smtClean="0"/>
              <a:t> </a:t>
            </a:r>
            <a:r>
              <a:rPr lang="de-DE" dirty="0" err="1" smtClean="0"/>
              <a:t>lectus</a:t>
            </a:r>
            <a:r>
              <a:rPr lang="de-DE" dirty="0" smtClean="0"/>
              <a:t> </a:t>
            </a:r>
            <a:r>
              <a:rPr lang="de-DE" dirty="0" err="1" smtClean="0"/>
              <a:t>malesuada</a:t>
            </a:r>
            <a:r>
              <a:rPr lang="de-DE" dirty="0" smtClean="0"/>
              <a:t> </a:t>
            </a:r>
            <a:r>
              <a:rPr lang="de-DE" dirty="0" err="1" smtClean="0"/>
              <a:t>libero</a:t>
            </a:r>
            <a:r>
              <a:rPr lang="de-DE" dirty="0" smtClean="0"/>
              <a:t>,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 commodo magna </a:t>
            </a:r>
            <a:r>
              <a:rPr lang="de-DE" dirty="0" err="1" smtClean="0"/>
              <a:t>eros</a:t>
            </a:r>
            <a:r>
              <a:rPr lang="de-DE" dirty="0" smtClean="0"/>
              <a:t> </a:t>
            </a:r>
            <a:r>
              <a:rPr lang="de-DE" dirty="0" err="1" smtClean="0"/>
              <a:t>quis</a:t>
            </a:r>
            <a:r>
              <a:rPr lang="de-DE" dirty="0" smtClean="0"/>
              <a:t>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</p:txBody>
      </p:sp>
      <p:sp>
        <p:nvSpPr>
          <p:cNvPr id="12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557470" y="3979819"/>
            <a:ext cx="5038842" cy="1655806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342000" indent="-342000">
              <a:buClr>
                <a:schemeClr val="tx2"/>
              </a:buClr>
              <a:buSzPct val="100000"/>
              <a:buFont typeface="Lucida Grande"/>
              <a:buChar char="■"/>
              <a:defRPr sz="2000" baseline="0"/>
            </a:lvl1pPr>
          </a:lstStyle>
          <a:p>
            <a:pPr lvl="0"/>
            <a:r>
              <a:rPr lang="de-DE" dirty="0" smtClean="0"/>
              <a:t>Bullet 1</a:t>
            </a:r>
          </a:p>
          <a:p>
            <a:pPr lvl="1"/>
            <a:r>
              <a:rPr lang="de-DE" dirty="0" smtClean="0"/>
              <a:t>Bullet 2 Ebene</a:t>
            </a:r>
          </a:p>
          <a:p>
            <a:pPr lvl="2"/>
            <a:r>
              <a:rPr lang="de-DE" dirty="0" smtClean="0"/>
              <a:t>Bullet 3 Ebene</a:t>
            </a:r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36576" y="1578581"/>
            <a:ext cx="2499891" cy="2498933"/>
          </a:xfrm>
          <a:prstGeom prst="rect">
            <a:avLst/>
          </a:prstGeom>
        </p:spPr>
        <p:txBody>
          <a:bodyPr vert="horz" anchor="ctr" anchorCtr="1"/>
          <a:lstStyle>
            <a:lvl1pPr marL="0" indent="0">
              <a:buNone/>
              <a:defRPr sz="1500"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20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2015643F-A595-194B-884A-494D99128A7A}" type="datetime1">
              <a:rPr lang="de-DE" smtClean="0"/>
              <a:pPr/>
              <a:t>26.03.2024</a:t>
            </a:fld>
            <a:endParaRPr lang="de-DE" dirty="0"/>
          </a:p>
        </p:txBody>
      </p:sp>
      <p:sp>
        <p:nvSpPr>
          <p:cNvPr id="21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2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937982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, Zwischen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7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13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36575" y="3899667"/>
            <a:ext cx="8059738" cy="173437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342000" indent="-342000">
              <a:buClr>
                <a:schemeClr val="tx2"/>
              </a:buClr>
              <a:buSzPct val="100000"/>
              <a:buFont typeface="Lucida Grande"/>
              <a:buChar char="■"/>
              <a:defRPr sz="2000" baseline="0"/>
            </a:lvl1pPr>
          </a:lstStyle>
          <a:p>
            <a:pPr lvl="0"/>
            <a:r>
              <a:rPr lang="de-DE" dirty="0" smtClean="0"/>
              <a:t>Bullet Point1</a:t>
            </a:r>
          </a:p>
          <a:p>
            <a:pPr lvl="1"/>
            <a:r>
              <a:rPr lang="de-DE" dirty="0" smtClean="0"/>
              <a:t>Bullet Point2</a:t>
            </a:r>
          </a:p>
          <a:p>
            <a:pPr lvl="2"/>
            <a:r>
              <a:rPr lang="de-DE" dirty="0" smtClean="0"/>
              <a:t>Bullet Point3</a:t>
            </a:r>
          </a:p>
          <a:p>
            <a:pPr lvl="3"/>
            <a:r>
              <a:rPr lang="de-DE" dirty="0" smtClean="0"/>
              <a:t>Bullet Point4</a:t>
            </a:r>
          </a:p>
          <a:p>
            <a:pPr lvl="4"/>
            <a:r>
              <a:rPr lang="de-DE" dirty="0" smtClean="0"/>
              <a:t>Bullet Point5</a:t>
            </a:r>
            <a:endParaRPr lang="de-DE" dirty="0"/>
          </a:p>
        </p:txBody>
      </p:sp>
      <p:sp>
        <p:nvSpPr>
          <p:cNvPr id="19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CC45D35D-E9D8-4042-8DA1-DB85166C9B3E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20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2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6" y="1578581"/>
            <a:ext cx="8059738" cy="1482535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 smtClean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</p:txBody>
      </p:sp>
      <p:sp>
        <p:nvSpPr>
          <p:cNvPr id="9" name="Textplatzhalt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36575" y="3321637"/>
            <a:ext cx="8059738" cy="57803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1" i="0" spc="30">
                <a:solidFill>
                  <a:srgbClr val="9D9D9D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smtClean="0"/>
              <a:t>Zwischenüberschrift</a:t>
            </a:r>
            <a:endParaRPr lang="de-DE" dirty="0"/>
          </a:p>
        </p:txBody>
      </p:sp>
      <p:sp>
        <p:nvSpPr>
          <p:cNvPr id="10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650188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, Textbox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Bild 25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19" name="Textplatzhalt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546101" y="3443756"/>
            <a:ext cx="3849857" cy="2191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108000" tIns="108000" bIns="108000"/>
          <a:lstStyle>
            <a:lvl1pPr marL="0" indent="0">
              <a:buNone/>
              <a:defRPr sz="2000"/>
            </a:lvl1pPr>
          </a:lstStyle>
          <a:p>
            <a:pPr lvl="0"/>
            <a:r>
              <a:rPr lang="de-DE" dirty="0" err="1" smtClean="0"/>
              <a:t>Textbox</a:t>
            </a:r>
            <a:endParaRPr lang="de-DE" dirty="0" smtClean="0"/>
          </a:p>
          <a:p>
            <a:pPr lvl="0"/>
            <a:r>
              <a:rPr lang="de-DE" dirty="0" smtClean="0"/>
              <a:t>Blindtext</a:t>
            </a:r>
          </a:p>
          <a:p>
            <a:pPr lvl="0"/>
            <a:r>
              <a:rPr lang="de-DE" dirty="0" smtClean="0"/>
              <a:t>Blindtext</a:t>
            </a:r>
          </a:p>
          <a:p>
            <a:pPr lvl="0"/>
            <a:r>
              <a:rPr lang="de-DE" dirty="0" smtClean="0"/>
              <a:t>Blindtext</a:t>
            </a:r>
            <a:endParaRPr lang="de-DE" dirty="0"/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4" hasCustomPrompt="1"/>
          </p:nvPr>
        </p:nvSpPr>
        <p:spPr>
          <a:xfrm>
            <a:off x="4754147" y="3443756"/>
            <a:ext cx="3842167" cy="2191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108000" tIns="108000" bIns="108000"/>
          <a:lstStyle>
            <a:lvl1pPr marL="0" indent="0">
              <a:buNone/>
              <a:defRPr sz="2000"/>
            </a:lvl1pPr>
          </a:lstStyle>
          <a:p>
            <a:pPr lvl="0"/>
            <a:r>
              <a:rPr lang="de-DE" dirty="0" err="1" smtClean="0"/>
              <a:t>Textbox</a:t>
            </a:r>
            <a:endParaRPr lang="de-DE" dirty="0" smtClean="0"/>
          </a:p>
          <a:p>
            <a:pPr lvl="0"/>
            <a:r>
              <a:rPr lang="de-DE" dirty="0" smtClean="0"/>
              <a:t>Blindtext</a:t>
            </a:r>
          </a:p>
          <a:p>
            <a:pPr lvl="0"/>
            <a:r>
              <a:rPr lang="de-DE" dirty="0" smtClean="0"/>
              <a:t>Blindtext</a:t>
            </a:r>
          </a:p>
          <a:p>
            <a:pPr lvl="0"/>
            <a:r>
              <a:rPr lang="de-DE" dirty="0" smtClean="0"/>
              <a:t>Blindtext</a:t>
            </a:r>
            <a:endParaRPr lang="de-DE" dirty="0"/>
          </a:p>
        </p:txBody>
      </p:sp>
      <p:sp>
        <p:nvSpPr>
          <p:cNvPr id="27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838A79C4-7AE0-1543-8A53-D4C51FA7DC9B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28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6" y="1578582"/>
            <a:ext cx="8059738" cy="1498818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 </a:t>
            </a:r>
            <a:r>
              <a:rPr lang="de-DE" dirty="0" err="1" smtClean="0"/>
              <a:t>Fusce</a:t>
            </a:r>
            <a:r>
              <a:rPr lang="de-DE" dirty="0" smtClean="0"/>
              <a:t> </a:t>
            </a:r>
            <a:r>
              <a:rPr lang="de-DE" dirty="0" err="1" smtClean="0"/>
              <a:t>posuere</a:t>
            </a:r>
            <a:r>
              <a:rPr lang="de-DE" dirty="0" smtClean="0"/>
              <a:t>, magna </a:t>
            </a:r>
            <a:r>
              <a:rPr lang="de-DE" dirty="0" err="1" smtClean="0"/>
              <a:t>sed</a:t>
            </a:r>
            <a:r>
              <a:rPr lang="de-DE" dirty="0" smtClean="0"/>
              <a:t> </a:t>
            </a:r>
            <a:r>
              <a:rPr lang="de-DE" dirty="0" err="1" smtClean="0"/>
              <a:t>pulvinar</a:t>
            </a:r>
            <a:r>
              <a:rPr lang="de-DE" dirty="0" smtClean="0"/>
              <a:t> </a:t>
            </a:r>
            <a:r>
              <a:rPr lang="de-DE" dirty="0" err="1" smtClean="0"/>
              <a:t>ultricies</a:t>
            </a:r>
            <a:r>
              <a:rPr lang="de-DE" dirty="0" smtClean="0"/>
              <a:t>, </a:t>
            </a:r>
            <a:r>
              <a:rPr lang="de-DE" dirty="0" err="1" smtClean="0"/>
              <a:t>purus</a:t>
            </a:r>
            <a:r>
              <a:rPr lang="de-DE" dirty="0" smtClean="0"/>
              <a:t> </a:t>
            </a:r>
            <a:r>
              <a:rPr lang="de-DE" dirty="0" err="1" smtClean="0"/>
              <a:t>lectus</a:t>
            </a:r>
            <a:r>
              <a:rPr lang="de-DE" dirty="0" smtClean="0"/>
              <a:t> </a:t>
            </a:r>
            <a:r>
              <a:rPr lang="de-DE" dirty="0" err="1" smtClean="0"/>
              <a:t>malesuada</a:t>
            </a:r>
            <a:r>
              <a:rPr lang="de-DE" dirty="0" smtClean="0"/>
              <a:t> </a:t>
            </a:r>
            <a:r>
              <a:rPr lang="de-DE" dirty="0" err="1" smtClean="0"/>
              <a:t>libero</a:t>
            </a:r>
            <a:r>
              <a:rPr lang="de-DE" dirty="0" smtClean="0"/>
              <a:t>,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 commodo magna </a:t>
            </a:r>
            <a:r>
              <a:rPr lang="de-DE" dirty="0" err="1" smtClean="0"/>
              <a:t>eros</a:t>
            </a:r>
            <a:r>
              <a:rPr lang="de-DE" dirty="0" smtClean="0"/>
              <a:t> </a:t>
            </a:r>
            <a:r>
              <a:rPr lang="de-DE" dirty="0" err="1" smtClean="0"/>
              <a:t>quis</a:t>
            </a:r>
            <a:r>
              <a:rPr lang="de-DE" dirty="0" smtClean="0"/>
              <a:t>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de-DE" dirty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49872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, Inhalt, Textboxen,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Bild 25" descr="LANUV_PowerPoint_Key Visual_Allgeme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6172200"/>
            <a:ext cx="9144000" cy="685800"/>
          </a:xfrm>
          <a:prstGeom prst="rect">
            <a:avLst/>
          </a:prstGeom>
        </p:spPr>
      </p:pic>
      <p:sp>
        <p:nvSpPr>
          <p:cNvPr id="19" name="Textplatzhalt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546101" y="3443756"/>
            <a:ext cx="3849857" cy="2191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108000" tIns="108000" bIns="108000"/>
          <a:lstStyle>
            <a:lvl1pPr marL="342900" indent="-342900">
              <a:buClr>
                <a:schemeClr val="accent1"/>
              </a:buClr>
              <a:buFont typeface="Lucida Grande"/>
              <a:buChar char="■"/>
              <a:defRPr sz="2000" baseline="0"/>
            </a:lvl1pPr>
          </a:lstStyle>
          <a:p>
            <a:pPr lvl="0"/>
            <a:r>
              <a:rPr lang="de-DE" dirty="0" smtClean="0"/>
              <a:t>Bullet Point1</a:t>
            </a:r>
          </a:p>
          <a:p>
            <a:pPr lvl="0"/>
            <a:r>
              <a:rPr lang="de-DE" dirty="0" smtClean="0"/>
              <a:t>Bullet Point2</a:t>
            </a:r>
          </a:p>
          <a:p>
            <a:pPr lvl="0"/>
            <a:r>
              <a:rPr lang="de-DE" dirty="0" smtClean="0"/>
              <a:t>Bullet Point3</a:t>
            </a:r>
          </a:p>
          <a:p>
            <a:pPr lvl="0"/>
            <a:r>
              <a:rPr lang="de-DE" dirty="0" smtClean="0"/>
              <a:t>Bullet Point4</a:t>
            </a:r>
          </a:p>
          <a:p>
            <a:pPr lvl="0"/>
            <a:r>
              <a:rPr lang="de-DE" dirty="0" smtClean="0"/>
              <a:t>Bullet Point5</a:t>
            </a:r>
            <a:endParaRPr lang="de-DE" dirty="0"/>
          </a:p>
        </p:txBody>
      </p:sp>
      <p:sp>
        <p:nvSpPr>
          <p:cNvPr id="27" name="Datumsplatzhalter 3"/>
          <p:cNvSpPr>
            <a:spLocks noGrp="1"/>
          </p:cNvSpPr>
          <p:nvPr>
            <p:ph type="dt" sz="half" idx="10"/>
          </p:nvPr>
        </p:nvSpPr>
        <p:spPr>
          <a:xfrm>
            <a:off x="546751" y="6358329"/>
            <a:ext cx="2133600" cy="18725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r>
              <a:rPr lang="de-DE" dirty="0" smtClean="0"/>
              <a:t>LANUV </a:t>
            </a:r>
            <a:fld id="{838A79C4-7AE0-1543-8A53-D4C51FA7DC9B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28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8605838" y="6358329"/>
            <a:ext cx="538162" cy="187251"/>
          </a:xfrm>
          <a:prstGeom prst="rect">
            <a:avLst/>
          </a:prstGeom>
        </p:spPr>
        <p:txBody>
          <a:bodyPr tIns="108000" bIns="0" anchor="b" anchorCtr="1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E9F2DFB4-3A6B-0D40-BE1C-30F02DD1295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36576" y="1578582"/>
            <a:ext cx="8059738" cy="1498818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spc="3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r>
              <a:rPr lang="de-DE" dirty="0" smtClean="0"/>
              <a:t> </a:t>
            </a:r>
            <a:r>
              <a:rPr lang="de-DE" dirty="0" err="1" smtClean="0"/>
              <a:t>dolor</a:t>
            </a:r>
            <a:r>
              <a:rPr lang="de-DE" dirty="0" smtClean="0"/>
              <a:t>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, </a:t>
            </a:r>
            <a:r>
              <a:rPr lang="de-DE" dirty="0" err="1" smtClean="0"/>
              <a:t>consectetuer</a:t>
            </a:r>
            <a:r>
              <a:rPr lang="de-DE" dirty="0" smtClean="0"/>
              <a:t> </a:t>
            </a:r>
            <a:r>
              <a:rPr lang="de-DE" dirty="0" err="1" smtClean="0"/>
              <a:t>adipiscing</a:t>
            </a:r>
            <a:r>
              <a:rPr lang="de-DE" dirty="0" smtClean="0"/>
              <a:t> </a:t>
            </a:r>
            <a:r>
              <a:rPr lang="de-DE" dirty="0" err="1" smtClean="0"/>
              <a:t>elit</a:t>
            </a:r>
            <a:r>
              <a:rPr lang="de-DE" dirty="0" smtClean="0"/>
              <a:t>. Maecenas </a:t>
            </a:r>
            <a:r>
              <a:rPr lang="de-DE" dirty="0" err="1" smtClean="0"/>
              <a:t>porttitor</a:t>
            </a:r>
            <a:r>
              <a:rPr lang="de-DE" dirty="0" smtClean="0"/>
              <a:t> </a:t>
            </a:r>
            <a:r>
              <a:rPr lang="de-DE" dirty="0" err="1" smtClean="0"/>
              <a:t>congue</a:t>
            </a:r>
            <a:r>
              <a:rPr lang="de-DE" dirty="0" smtClean="0"/>
              <a:t> </a:t>
            </a:r>
            <a:r>
              <a:rPr lang="de-DE" dirty="0" err="1" smtClean="0"/>
              <a:t>massa</a:t>
            </a:r>
            <a:r>
              <a:rPr lang="de-DE" dirty="0" smtClean="0"/>
              <a:t>. </a:t>
            </a:r>
            <a:r>
              <a:rPr lang="de-DE" dirty="0" err="1" smtClean="0"/>
              <a:t>Fusce</a:t>
            </a:r>
            <a:r>
              <a:rPr lang="de-DE" dirty="0" smtClean="0"/>
              <a:t> </a:t>
            </a:r>
            <a:r>
              <a:rPr lang="de-DE" dirty="0" err="1" smtClean="0"/>
              <a:t>posuere</a:t>
            </a:r>
            <a:r>
              <a:rPr lang="de-DE" dirty="0" smtClean="0"/>
              <a:t>, magna </a:t>
            </a:r>
            <a:r>
              <a:rPr lang="de-DE" dirty="0" err="1" smtClean="0"/>
              <a:t>sed</a:t>
            </a:r>
            <a:r>
              <a:rPr lang="de-DE" dirty="0" smtClean="0"/>
              <a:t> </a:t>
            </a:r>
            <a:r>
              <a:rPr lang="de-DE" dirty="0" err="1" smtClean="0"/>
              <a:t>pulvinar</a:t>
            </a:r>
            <a:r>
              <a:rPr lang="de-DE" dirty="0" smtClean="0"/>
              <a:t> </a:t>
            </a:r>
            <a:r>
              <a:rPr lang="de-DE" dirty="0" err="1" smtClean="0"/>
              <a:t>ultricies</a:t>
            </a:r>
            <a:r>
              <a:rPr lang="de-DE" dirty="0" smtClean="0"/>
              <a:t>, </a:t>
            </a:r>
            <a:r>
              <a:rPr lang="de-DE" dirty="0" err="1" smtClean="0"/>
              <a:t>purus</a:t>
            </a:r>
            <a:r>
              <a:rPr lang="de-DE" dirty="0" smtClean="0"/>
              <a:t> </a:t>
            </a:r>
            <a:r>
              <a:rPr lang="de-DE" dirty="0" err="1" smtClean="0"/>
              <a:t>lectus</a:t>
            </a:r>
            <a:r>
              <a:rPr lang="de-DE" dirty="0" smtClean="0"/>
              <a:t> </a:t>
            </a:r>
            <a:r>
              <a:rPr lang="de-DE" dirty="0" err="1" smtClean="0"/>
              <a:t>malesuada</a:t>
            </a:r>
            <a:r>
              <a:rPr lang="de-DE" dirty="0" smtClean="0"/>
              <a:t> </a:t>
            </a:r>
            <a:r>
              <a:rPr lang="de-DE" dirty="0" err="1" smtClean="0"/>
              <a:t>libero</a:t>
            </a:r>
            <a:r>
              <a:rPr lang="de-DE" dirty="0" smtClean="0"/>
              <a:t>, </a:t>
            </a:r>
            <a:r>
              <a:rPr lang="de-DE" dirty="0" err="1" smtClean="0"/>
              <a:t>sit</a:t>
            </a:r>
            <a:r>
              <a:rPr lang="de-DE" dirty="0" smtClean="0"/>
              <a:t> </a:t>
            </a:r>
            <a:r>
              <a:rPr lang="de-DE" dirty="0" err="1" smtClean="0"/>
              <a:t>amet</a:t>
            </a:r>
            <a:r>
              <a:rPr lang="de-DE" dirty="0" smtClean="0"/>
              <a:t> commodo magna </a:t>
            </a:r>
            <a:r>
              <a:rPr lang="de-DE" dirty="0" err="1" smtClean="0"/>
              <a:t>eros</a:t>
            </a:r>
            <a:r>
              <a:rPr lang="de-DE" dirty="0" smtClean="0"/>
              <a:t> </a:t>
            </a:r>
            <a:r>
              <a:rPr lang="de-DE" dirty="0" err="1" smtClean="0"/>
              <a:t>quis</a:t>
            </a:r>
            <a:r>
              <a:rPr lang="de-DE" dirty="0" smtClean="0"/>
              <a:t> </a:t>
            </a:r>
            <a:r>
              <a:rPr lang="de-DE" dirty="0" err="1" smtClean="0"/>
              <a:t>urna</a:t>
            </a:r>
            <a:r>
              <a:rPr lang="de-DE" dirty="0" smtClean="0"/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de-DE" dirty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536576" y="538163"/>
            <a:ext cx="8059738" cy="504759"/>
          </a:xfrm>
          <a:prstGeom prst="rect">
            <a:avLst/>
          </a:prstGeom>
        </p:spPr>
        <p:txBody>
          <a:bodyPr vert="horz" wrap="square" lIns="0" tIns="0" rIns="0" bIns="0">
            <a:noAutofit/>
          </a:bodyPr>
          <a:lstStyle>
            <a:lvl1pPr marL="0" indent="0">
              <a:buNone/>
              <a:defRPr lang="de-DE" sz="3000" b="1" i="0" u="sng" strike="noStrike" spc="10" baseline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10" name="Textplatzhalt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4746457" y="3443756"/>
            <a:ext cx="3849857" cy="2191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108000" tIns="108000" bIns="108000"/>
          <a:lstStyle>
            <a:lvl1pPr marL="342900" indent="-342900">
              <a:buClr>
                <a:schemeClr val="accent1"/>
              </a:buClr>
              <a:buFont typeface="Lucida Grande"/>
              <a:buChar char="■"/>
              <a:defRPr sz="2000"/>
            </a:lvl1pPr>
          </a:lstStyle>
          <a:p>
            <a:pPr lvl="0"/>
            <a:r>
              <a:rPr lang="de-DE" dirty="0" smtClean="0"/>
              <a:t>Bullet Point1</a:t>
            </a:r>
          </a:p>
          <a:p>
            <a:pPr lvl="0"/>
            <a:r>
              <a:rPr lang="de-DE" dirty="0" smtClean="0"/>
              <a:t>Bullet Point2</a:t>
            </a:r>
          </a:p>
          <a:p>
            <a:pPr lvl="0"/>
            <a:r>
              <a:rPr lang="de-DE" dirty="0" smtClean="0"/>
              <a:t>Bullet Point3</a:t>
            </a:r>
          </a:p>
          <a:p>
            <a:pPr lvl="0"/>
            <a:r>
              <a:rPr lang="de-DE" dirty="0" smtClean="0"/>
              <a:t>Bullet Point4</a:t>
            </a:r>
          </a:p>
          <a:p>
            <a:pPr lvl="0"/>
            <a:r>
              <a:rPr lang="de-DE" dirty="0" smtClean="0"/>
              <a:t>Bullet Point5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1258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3"/>
          <p:cNvSpPr>
            <a:spLocks noGrp="1"/>
          </p:cNvSpPr>
          <p:nvPr>
            <p:ph type="dt" sz="half" idx="2"/>
          </p:nvPr>
        </p:nvSpPr>
        <p:spPr>
          <a:xfrm>
            <a:off x="546751" y="6315646"/>
            <a:ext cx="2133600" cy="229934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1000" b="0" i="0">
                <a:solidFill>
                  <a:schemeClr val="tx1"/>
                </a:solidFill>
                <a:latin typeface="+mn-lt"/>
                <a:cs typeface="Arial Hebrew"/>
              </a:defRPr>
            </a:lvl1pPr>
          </a:lstStyle>
          <a:p>
            <a:fld id="{544CFFB7-1DD9-6F47-9239-2BB885C7120A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60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7" r:id="rId2"/>
    <p:sldLayoutId id="2147483676" r:id="rId3"/>
    <p:sldLayoutId id="2147483673" r:id="rId4"/>
    <p:sldLayoutId id="2147483650" r:id="rId5"/>
    <p:sldLayoutId id="2147483651" r:id="rId6"/>
    <p:sldLayoutId id="2147483660" r:id="rId7"/>
    <p:sldLayoutId id="2147483653" r:id="rId8"/>
    <p:sldLayoutId id="2147483671" r:id="rId9"/>
    <p:sldLayoutId id="2147483672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2"/>
        </a:buClr>
        <a:buFont typeface="Lucida Grande"/>
        <a:buChar char="■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15963" indent="-357188" algn="l" defTabSz="457200" rtl="0" eaLnBrk="1" latinLnBrk="0" hangingPunct="1">
        <a:spcBef>
          <a:spcPct val="20000"/>
        </a:spcBef>
        <a:buClr>
          <a:schemeClr val="tx2"/>
        </a:buClr>
        <a:buFont typeface="Lucida Grande"/>
        <a:buChar char="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4738" indent="-358775" algn="l" defTabSz="457200" rtl="0" eaLnBrk="1" latinLnBrk="0" hangingPunct="1">
        <a:spcBef>
          <a:spcPct val="20000"/>
        </a:spcBef>
        <a:buClr>
          <a:schemeClr val="tx2"/>
        </a:buClr>
        <a:buFont typeface="Lucida Grande"/>
        <a:buChar char="■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33513" indent="-358775" algn="l" defTabSz="457200" rtl="0" eaLnBrk="1" latinLnBrk="0" hangingPunct="1">
        <a:spcBef>
          <a:spcPct val="20000"/>
        </a:spcBef>
        <a:buClr>
          <a:schemeClr val="tx2"/>
        </a:buClr>
        <a:buFont typeface="Lucida Grande"/>
        <a:buChar char="■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790700" indent="-357188" algn="l" defTabSz="457200" rtl="0" eaLnBrk="1" latinLnBrk="0" hangingPunct="1">
        <a:spcBef>
          <a:spcPct val="20000"/>
        </a:spcBef>
        <a:buClr>
          <a:schemeClr val="tx2"/>
        </a:buClr>
        <a:buFont typeface="Lucida Grande"/>
        <a:buChar char="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1725778" y="3795823"/>
            <a:ext cx="5907386" cy="247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</a:pPr>
            <a:r>
              <a:rPr lang="de-DE" altLang="de-DE" sz="3000" b="1" spc="10" dirty="0" smtClean="0">
                <a:solidFill>
                  <a:srgbClr val="FF0000"/>
                </a:solidFill>
                <a:uFill>
                  <a:solidFill>
                    <a:schemeClr val="tx2"/>
                  </a:solidFill>
                </a:uFill>
                <a:cs typeface="Arial"/>
              </a:rPr>
              <a:t>IGS</a:t>
            </a:r>
            <a:endParaRPr lang="de-DE" altLang="de-DE" sz="3000" b="1" spc="10" dirty="0">
              <a:solidFill>
                <a:srgbClr val="FF0000"/>
              </a:solidFill>
              <a:uFill>
                <a:solidFill>
                  <a:schemeClr val="tx2"/>
                </a:solidFill>
              </a:uFill>
              <a:cs typeface="Arial"/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</a:pPr>
            <a:r>
              <a:rPr lang="de-DE" altLang="de-DE" sz="2000" b="1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Das</a:t>
            </a:r>
            <a:r>
              <a:rPr lang="de-DE" altLang="de-DE" sz="2000" b="1" spc="10" dirty="0" smtClean="0">
                <a:solidFill>
                  <a:srgbClr val="FF0000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 I</a:t>
            </a:r>
            <a:r>
              <a:rPr lang="de-DE" altLang="de-DE" sz="2000" b="1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nformationssystem für </a:t>
            </a:r>
            <a:r>
              <a:rPr lang="de-DE" altLang="de-DE" sz="2000" b="1" spc="10" dirty="0" smtClean="0">
                <a:solidFill>
                  <a:srgbClr val="FF0000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G</a:t>
            </a:r>
            <a:r>
              <a:rPr lang="de-DE" altLang="de-DE" sz="2000" b="1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efährliche </a:t>
            </a:r>
            <a:r>
              <a:rPr lang="de-DE" altLang="de-DE" sz="2000" b="1" spc="10" dirty="0" smtClean="0">
                <a:solidFill>
                  <a:srgbClr val="FF0000"/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S</a:t>
            </a:r>
            <a:r>
              <a:rPr lang="de-DE" altLang="de-DE" sz="2000" b="1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toffe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</a:pPr>
            <a:r>
              <a:rPr lang="de-DE" sz="2000" b="1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cs typeface="Arial"/>
              </a:rPr>
              <a:t> aus Chemie</a:t>
            </a:r>
            <a:r>
              <a:rPr lang="de-DE" sz="2000" b="1" spc="10" dirty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cs typeface="Arial"/>
              </a:rPr>
              <a:t>, </a:t>
            </a:r>
            <a:r>
              <a:rPr lang="de-DE" sz="2000" b="1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cs typeface="Arial"/>
              </a:rPr>
              <a:t>Mikrobiologie und Radiologie</a:t>
            </a:r>
            <a:endParaRPr lang="de-DE" sz="2000" b="1" spc="10" dirty="0">
              <a:solidFill>
                <a:schemeClr val="accent6">
                  <a:lumMod val="90000"/>
                  <a:lumOff val="10000"/>
                </a:schemeClr>
              </a:solidFill>
              <a:uFill>
                <a:solidFill>
                  <a:schemeClr val="tx2"/>
                </a:solidFill>
              </a:uFill>
              <a:cs typeface="Arial"/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</a:pPr>
            <a:r>
              <a:rPr lang="de-DE" sz="1600" b="1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Übungsaufgaben Stoffliste Teil 1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</a:pPr>
            <a:r>
              <a:rPr lang="de-DE" sz="1600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Petra Golücke-Arens, </a:t>
            </a:r>
            <a:r>
              <a:rPr lang="de-DE" sz="1600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Stefan Heße,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</a:pPr>
            <a:r>
              <a:rPr lang="de-DE" sz="1600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Ulrich Howe, Dirk Müller, </a:t>
            </a:r>
            <a:r>
              <a:rPr lang="de-DE" sz="1600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Khatul </a:t>
            </a:r>
            <a:r>
              <a:rPr lang="de-DE" sz="1600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Pacha</a:t>
            </a:r>
            <a:endParaRPr lang="de-DE" sz="1600" spc="10" dirty="0">
              <a:solidFill>
                <a:schemeClr val="accent6">
                  <a:lumMod val="90000"/>
                  <a:lumOff val="10000"/>
                </a:schemeClr>
              </a:solidFill>
              <a:uFill>
                <a:solidFill>
                  <a:schemeClr val="tx2"/>
                </a:solidFill>
              </a:uFill>
              <a:latin typeface="Arial"/>
              <a:cs typeface="Arial"/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</a:pPr>
            <a:r>
              <a:rPr lang="en-GB" altLang="de-DE" sz="1600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Essen, </a:t>
            </a:r>
            <a:r>
              <a:rPr lang="de-DE" altLang="de-DE" sz="1600" spc="10" dirty="0" smtClean="0">
                <a:solidFill>
                  <a:schemeClr val="accent6">
                    <a:lumMod val="90000"/>
                    <a:lumOff val="10000"/>
                  </a:schemeClr>
                </a:solidFill>
                <a:uFill>
                  <a:solidFill>
                    <a:schemeClr val="tx2"/>
                  </a:solidFill>
                </a:uFill>
                <a:latin typeface="Arial"/>
                <a:cs typeface="Arial"/>
              </a:rPr>
              <a:t>April 2024</a:t>
            </a:r>
            <a:endParaRPr lang="de-DE" altLang="de-DE" sz="3000" b="1" spc="10" dirty="0" smtClean="0">
              <a:solidFill>
                <a:schemeClr val="accent6">
                  <a:lumMod val="90000"/>
                  <a:lumOff val="10000"/>
                </a:schemeClr>
              </a:solidFill>
              <a:uFill>
                <a:solidFill>
                  <a:schemeClr val="tx2"/>
                </a:solidFill>
              </a:uFill>
              <a:latin typeface="Arial"/>
              <a:cs typeface="Arial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1" y="1099179"/>
            <a:ext cx="9144000" cy="26945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/>
          <p:cNvGrpSpPr/>
          <p:nvPr/>
        </p:nvGrpSpPr>
        <p:grpSpPr>
          <a:xfrm>
            <a:off x="240522" y="1746493"/>
            <a:ext cx="8760192" cy="1841544"/>
            <a:chOff x="240522" y="1746493"/>
            <a:chExt cx="8760192" cy="1841544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39" r="12112"/>
            <a:stretch/>
          </p:blipFill>
          <p:spPr>
            <a:xfrm>
              <a:off x="7254290" y="1764132"/>
              <a:ext cx="1746424" cy="1787116"/>
            </a:xfrm>
            <a:prstGeom prst="rect">
              <a:avLst/>
            </a:prstGeom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665"/>
            <a:stretch/>
          </p:blipFill>
          <p:spPr>
            <a:xfrm>
              <a:off x="240522" y="1802437"/>
              <a:ext cx="2393697" cy="1785600"/>
            </a:xfrm>
            <a:prstGeom prst="rect">
              <a:avLst/>
            </a:prstGeom>
          </p:spPr>
        </p:pic>
        <p:pic>
          <p:nvPicPr>
            <p:cNvPr id="10" name="Grafik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0" r="5036"/>
            <a:stretch/>
          </p:blipFill>
          <p:spPr>
            <a:xfrm>
              <a:off x="2852317" y="1758699"/>
              <a:ext cx="2120683" cy="1785600"/>
            </a:xfrm>
            <a:prstGeom prst="rect">
              <a:avLst/>
            </a:prstGeom>
          </p:spPr>
        </p:pic>
        <p:pic>
          <p:nvPicPr>
            <p:cNvPr id="11" name="Grafik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248"/>
            <a:stretch/>
          </p:blipFill>
          <p:spPr>
            <a:xfrm>
              <a:off x="5128966" y="1746493"/>
              <a:ext cx="2013227" cy="1785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995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LANUV </a:t>
            </a:r>
            <a:fld id="{55595FDE-CEDF-4B40-93E3-73D3D626CFE8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9F2DFB4-3A6B-0D40-BE1C-30F02DD12951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2680351" y="363701"/>
            <a:ext cx="4613564" cy="510907"/>
          </a:xfrm>
        </p:spPr>
        <p:txBody>
          <a:bodyPr/>
          <a:lstStyle/>
          <a:p>
            <a:r>
              <a:rPr lang="de-DE" dirty="0" smtClean="0"/>
              <a:t>Suchen in IGS 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47448" y="1892807"/>
            <a:ext cx="8339554" cy="36437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de-DE" b="1" dirty="0" smtClean="0"/>
              <a:t>Nach einer Sitzung im Umweltamt hat es mit der Mitschrift </a:t>
            </a:r>
          </a:p>
          <a:p>
            <a:pPr marL="0" indent="0">
              <a:buNone/>
            </a:pPr>
            <a:r>
              <a:rPr lang="de-DE" b="1" dirty="0"/>
              <a:t>	</a:t>
            </a:r>
            <a:r>
              <a:rPr lang="de-DE" b="1" dirty="0" smtClean="0"/>
              <a:t>ein kleines Missgeschick gegeben.</a:t>
            </a: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r>
              <a:rPr lang="de-DE" dirty="0" smtClean="0"/>
              <a:t>Kann IGS helfen, um nachträglich den Namen des Stoffes zu ermitteln? Um welchen Stoff handelt es sich?</a:t>
            </a:r>
          </a:p>
          <a:p>
            <a:endParaRPr lang="de-DE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05699" y="2754848"/>
            <a:ext cx="2873986" cy="1279246"/>
            <a:chOff x="1007774" y="3553192"/>
            <a:chExt cx="2907521" cy="901700"/>
          </a:xfrm>
        </p:grpSpPr>
        <p:pic>
          <p:nvPicPr>
            <p:cNvPr id="6147" name="Picture 3" descr="6982838-close-up-of-coffee-cup-marks-on-white-backgroun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1938">
              <a:off x="1007774" y="3553192"/>
              <a:ext cx="1466850" cy="90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feld 8"/>
            <p:cNvSpPr txBox="1"/>
            <p:nvPr/>
          </p:nvSpPr>
          <p:spPr>
            <a:xfrm>
              <a:off x="1180407" y="3890356"/>
              <a:ext cx="27348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/>
                <a:t>All         </a:t>
              </a:r>
              <a:r>
                <a:rPr lang="de-DE" b="1" dirty="0" err="1" smtClean="0"/>
                <a:t>cidylether</a:t>
              </a:r>
              <a:endParaRPr lang="de-DE" dirty="0"/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08" y="192375"/>
            <a:ext cx="1030445" cy="85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14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LANUV </a:t>
            </a:r>
            <a:fld id="{55595FDE-CEDF-4B40-93E3-73D3D626CFE8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9F2DFB4-3A6B-0D40-BE1C-30F02DD12951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2510443" y="347076"/>
            <a:ext cx="4613564" cy="510907"/>
          </a:xfrm>
        </p:spPr>
        <p:txBody>
          <a:bodyPr/>
          <a:lstStyle/>
          <a:p>
            <a:r>
              <a:rPr lang="de-DE" dirty="0" smtClean="0"/>
              <a:t>Suchen in IGS 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546752" y="1277096"/>
            <a:ext cx="8339554" cy="4733005"/>
          </a:xfrm>
        </p:spPr>
        <p:txBody>
          <a:bodyPr/>
          <a:lstStyle/>
          <a:p>
            <a:pPr marL="0" indent="0">
              <a:buNone/>
            </a:pPr>
            <a:r>
              <a:rPr lang="de-DE" sz="1800" b="1" dirty="0" smtClean="0"/>
              <a:t>3. An </a:t>
            </a:r>
            <a:r>
              <a:rPr lang="de-DE" sz="1800" b="1" dirty="0"/>
              <a:t>der Uni </a:t>
            </a:r>
            <a:r>
              <a:rPr lang="de-DE" sz="1800" b="1" dirty="0" smtClean="0"/>
              <a:t>wird </a:t>
            </a:r>
            <a:r>
              <a:rPr lang="de-DE" sz="1800" b="1" dirty="0"/>
              <a:t>beim Aufräumen eines alten laboreigenen Chemikalienlagers eine alte Flasche mit einer stark riechenden Substanz zerbrochen. Der Geruch </a:t>
            </a:r>
            <a:r>
              <a:rPr lang="de-DE" sz="1800" b="1" dirty="0" smtClean="0"/>
              <a:t>verteilt </a:t>
            </a:r>
            <a:r>
              <a:rPr lang="de-DE" sz="1800" b="1" dirty="0"/>
              <a:t>sich schnell über den ganzen Flur.</a:t>
            </a:r>
            <a:endParaRPr lang="de-DE" sz="1800" dirty="0"/>
          </a:p>
          <a:p>
            <a:pPr marL="0" indent="0">
              <a:buNone/>
            </a:pPr>
            <a:r>
              <a:rPr lang="de-DE" sz="1800" b="1" dirty="0" smtClean="0"/>
              <a:t>Auf </a:t>
            </a:r>
            <a:r>
              <a:rPr lang="de-DE" sz="1800" b="1" dirty="0"/>
              <a:t>dem handgeschriebenen Etikett </a:t>
            </a:r>
            <a:r>
              <a:rPr lang="de-DE" sz="1800" b="1" dirty="0" smtClean="0"/>
              <a:t>ist </a:t>
            </a:r>
            <a:r>
              <a:rPr lang="de-DE" sz="1800" b="1" dirty="0"/>
              <a:t>nur noch ein Teil des Namens und der Summenformel zu lesen</a:t>
            </a:r>
            <a:r>
              <a:rPr lang="de-DE" sz="1800" b="1" dirty="0" smtClean="0"/>
              <a:t>.</a:t>
            </a:r>
          </a:p>
          <a:p>
            <a:pPr marL="0" indent="0">
              <a:buNone/>
            </a:pPr>
            <a:r>
              <a:rPr lang="de-DE" sz="1800" b="1" dirty="0"/>
              <a:t>Im Nachbarlabor </a:t>
            </a:r>
            <a:r>
              <a:rPr lang="de-DE" sz="1800" b="1" dirty="0" smtClean="0"/>
              <a:t>werden </a:t>
            </a:r>
            <a:r>
              <a:rPr lang="de-DE" sz="1800" b="1" dirty="0"/>
              <a:t>zum gleichen Zeitpunkt </a:t>
            </a:r>
            <a:r>
              <a:rPr lang="de-DE" sz="1800" b="1" dirty="0" smtClean="0"/>
              <a:t>Gasmessungen </a:t>
            </a:r>
            <a:r>
              <a:rPr lang="de-DE" sz="1800" b="1" dirty="0"/>
              <a:t>mit Prüfröhrchen für den Stoff Acrylnitril gemacht. Bei der Blindprobe mit Raumluft </a:t>
            </a:r>
            <a:r>
              <a:rPr lang="de-DE" sz="1800" b="1" dirty="0" smtClean="0"/>
              <a:t>kommt </a:t>
            </a:r>
            <a:r>
              <a:rPr lang="de-DE" sz="1800" b="1" dirty="0"/>
              <a:t>es zu einer Farbreaktion der im Röhrchen befindlichen </a:t>
            </a:r>
            <a:r>
              <a:rPr lang="de-DE" sz="1800" b="1" dirty="0" smtClean="0"/>
              <a:t>Substanz.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de-DE" dirty="0" smtClean="0"/>
          </a:p>
          <a:p>
            <a:r>
              <a:rPr lang="de-DE" dirty="0" smtClean="0"/>
              <a:t>Welcher </a:t>
            </a:r>
            <a:r>
              <a:rPr lang="de-DE" dirty="0"/>
              <a:t>Stoff war in der Flasche? </a:t>
            </a:r>
            <a:endParaRPr lang="de-DE" dirty="0" smtClean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08" y="192375"/>
            <a:ext cx="1030445" cy="853560"/>
          </a:xfrm>
          <a:prstGeom prst="rect">
            <a:avLst/>
          </a:prstGeom>
        </p:spPr>
      </p:pic>
      <p:pic>
        <p:nvPicPr>
          <p:cNvPr id="8195" name="Grafik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399" y="3727277"/>
            <a:ext cx="2063962" cy="129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5033043" y="3846172"/>
            <a:ext cx="8145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Thi</a:t>
            </a:r>
          </a:p>
          <a:p>
            <a:endParaRPr lang="de-DE" dirty="0" smtClean="0"/>
          </a:p>
          <a:p>
            <a:r>
              <a:rPr lang="de-DE" dirty="0" smtClean="0"/>
              <a:t>C4H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165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LANUV </a:t>
            </a:r>
            <a:fld id="{55595FDE-CEDF-4B40-93E3-73D3D626CFE8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9F2DFB4-3A6B-0D40-BE1C-30F02DD12951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de-DE" dirty="0" smtClean="0"/>
              <a:t>Recherche in IGS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74546" y="1957744"/>
            <a:ext cx="8059738" cy="3131629"/>
          </a:xfrm>
        </p:spPr>
        <p:txBody>
          <a:bodyPr/>
          <a:lstStyle/>
          <a:p>
            <a:pPr marL="0" indent="0">
              <a:buNone/>
            </a:pPr>
            <a:r>
              <a:rPr lang="de-DE" b="1" dirty="0" smtClean="0"/>
              <a:t>4. Für </a:t>
            </a:r>
            <a:r>
              <a:rPr lang="de-DE" b="1" dirty="0"/>
              <a:t>ein chemisches Experiment im Chemieleistungskurs (Jahrgangsstufe 10) können laut einer alten Vorschrift entweder die Chemikalien </a:t>
            </a:r>
            <a:r>
              <a:rPr lang="de-DE" b="1" dirty="0" err="1"/>
              <a:t>Benzylchlorid</a:t>
            </a:r>
            <a:r>
              <a:rPr lang="de-DE" b="1" dirty="0"/>
              <a:t> oder </a:t>
            </a:r>
            <a:r>
              <a:rPr lang="de-DE" b="1" dirty="0" err="1"/>
              <a:t>Benzylbromid</a:t>
            </a:r>
            <a:r>
              <a:rPr lang="de-DE" b="1" dirty="0"/>
              <a:t> eingesetzt werden</a:t>
            </a:r>
            <a:r>
              <a:rPr lang="de-DE" b="1" dirty="0" smtClean="0"/>
              <a:t>.</a:t>
            </a:r>
          </a:p>
          <a:p>
            <a:pPr marL="0" indent="0">
              <a:buNone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b="1" dirty="0" smtClean="0"/>
              <a:t>Dürfen </a:t>
            </a:r>
            <a:r>
              <a:rPr lang="de-DE" b="1" dirty="0"/>
              <a:t>die oben genannten Ausgangstoffe in der Schule verwendet werden? Welche Chemikalie ist besser geeignet?</a:t>
            </a:r>
            <a:endParaRPr lang="de-DE" dirty="0"/>
          </a:p>
          <a:p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06" y="457192"/>
            <a:ext cx="1030445" cy="85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25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LANUV </a:t>
            </a:r>
            <a:fld id="{55595FDE-CEDF-4B40-93E3-73D3D626CFE8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9F2DFB4-3A6B-0D40-BE1C-30F02DD12951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2510443" y="347076"/>
            <a:ext cx="4613564" cy="510907"/>
          </a:xfrm>
        </p:spPr>
        <p:txBody>
          <a:bodyPr/>
          <a:lstStyle/>
          <a:p>
            <a:r>
              <a:rPr lang="de-DE" dirty="0" smtClean="0"/>
              <a:t>Recherche in IGS 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546752" y="711831"/>
            <a:ext cx="8339554" cy="2951018"/>
          </a:xfrm>
        </p:spPr>
        <p:txBody>
          <a:bodyPr/>
          <a:lstStyle/>
          <a:p>
            <a:pPr marL="0" indent="0">
              <a:buNone/>
            </a:pPr>
            <a:endParaRPr lang="de-DE" b="1" dirty="0" smtClean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de-DE" b="1" dirty="0" smtClean="0"/>
              <a:t>2. Bei </a:t>
            </a:r>
            <a:r>
              <a:rPr lang="de-DE" b="1" dirty="0"/>
              <a:t>einer Verkehrskontrolle im </a:t>
            </a:r>
            <a:r>
              <a:rPr lang="de-DE" b="1" dirty="0" smtClean="0"/>
              <a:t>Mecklenburg-Vorpommerischen </a:t>
            </a:r>
            <a:r>
              <a:rPr lang="de-DE" b="1" dirty="0"/>
              <a:t>Stralsund </a:t>
            </a:r>
            <a:r>
              <a:rPr lang="de-DE" b="1" dirty="0" smtClean="0"/>
              <a:t>werden </a:t>
            </a:r>
            <a:r>
              <a:rPr lang="de-DE" b="1" dirty="0"/>
              <a:t>mehrere Pakete (Gesamtgewicht 10 kg) eines weißen Feststoffs sichergestellt. </a:t>
            </a:r>
            <a:endParaRPr lang="de-DE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de-DE" b="1" dirty="0" smtClean="0"/>
              <a:t>Die </a:t>
            </a:r>
            <a:r>
              <a:rPr lang="de-DE" b="1" dirty="0"/>
              <a:t>Pakete </a:t>
            </a:r>
            <a:r>
              <a:rPr lang="de-DE" b="1" dirty="0" smtClean="0"/>
              <a:t>haben </a:t>
            </a:r>
            <a:r>
              <a:rPr lang="de-DE" b="1" dirty="0"/>
              <a:t>eine Beschriftung in chinesischer Sprache. </a:t>
            </a:r>
            <a:endParaRPr lang="de-DE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de-DE" b="1" dirty="0" smtClean="0"/>
              <a:t>Der </a:t>
            </a:r>
            <a:r>
              <a:rPr lang="de-DE" b="1" dirty="0"/>
              <a:t>Inhalt </a:t>
            </a:r>
            <a:r>
              <a:rPr lang="de-DE" b="1" dirty="0" smtClean="0"/>
              <a:t>kann </a:t>
            </a:r>
            <a:r>
              <a:rPr lang="de-DE" b="1" dirty="0"/>
              <a:t>aber über die </a:t>
            </a:r>
            <a:r>
              <a:rPr lang="de-DE" dirty="0">
                <a:solidFill>
                  <a:srgbClr val="0070C0"/>
                </a:solidFill>
              </a:rPr>
              <a:t>CAS Nummer</a:t>
            </a:r>
            <a:r>
              <a:rPr lang="de-DE" dirty="0"/>
              <a:t> </a:t>
            </a:r>
            <a:r>
              <a:rPr lang="de-DE" dirty="0" smtClean="0">
                <a:solidFill>
                  <a:srgbClr val="0070C0"/>
                </a:solidFill>
              </a:rPr>
              <a:t>59708-52-0</a:t>
            </a:r>
          </a:p>
          <a:p>
            <a:pPr marL="0" indent="0">
              <a:spcBef>
                <a:spcPts val="0"/>
              </a:spcBef>
              <a:buNone/>
            </a:pPr>
            <a:r>
              <a:rPr lang="de-DE" b="1" dirty="0" smtClean="0"/>
              <a:t>identifiziert </a:t>
            </a:r>
            <a:r>
              <a:rPr lang="de-DE" b="1" dirty="0"/>
              <a:t>werden. </a:t>
            </a:r>
            <a:endParaRPr lang="de-DE" b="1" dirty="0" smtClean="0"/>
          </a:p>
          <a:p>
            <a:pPr marL="0" indent="0">
              <a:buNone/>
            </a:pPr>
            <a:endParaRPr lang="de-DE" b="1" dirty="0"/>
          </a:p>
          <a:p>
            <a:r>
              <a:rPr lang="de-DE" dirty="0" smtClean="0"/>
              <a:t>Um welchen Stoff handelte es sich?</a:t>
            </a:r>
          </a:p>
          <a:p>
            <a:r>
              <a:rPr lang="de-DE" dirty="0"/>
              <a:t>Anhand der analgetischen Potenz kann man die Wirkstärke eines Betäubungsmittels feststellen. Wie ist der gesuchte Stoff zu beurteilen?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08" y="192375"/>
            <a:ext cx="1030445" cy="85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2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LANUV </a:t>
            </a:r>
            <a:fld id="{55595FDE-CEDF-4B40-93E3-73D3D626CFE8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9F2DFB4-3A6B-0D40-BE1C-30F02DD12951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2510443" y="347076"/>
            <a:ext cx="4613564" cy="510907"/>
          </a:xfrm>
        </p:spPr>
        <p:txBody>
          <a:bodyPr/>
          <a:lstStyle/>
          <a:p>
            <a:r>
              <a:rPr lang="de-DE" dirty="0" smtClean="0"/>
              <a:t>Recherche in IGS 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08" y="192375"/>
            <a:ext cx="1030445" cy="85356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883664" y="1443841"/>
            <a:ext cx="597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>
              <a:spcAft>
                <a:spcPts val="0"/>
              </a:spcAft>
            </a:pPr>
            <a:endParaRPr lang="de-DE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519908" y="1843266"/>
            <a:ext cx="8059738" cy="3492183"/>
          </a:xfrm>
        </p:spPr>
        <p:txBody>
          <a:bodyPr/>
          <a:lstStyle/>
          <a:p>
            <a:pPr marL="107315" indent="0">
              <a:spcAft>
                <a:spcPts val="0"/>
              </a:spcAft>
              <a:buNone/>
            </a:pPr>
            <a:r>
              <a:rPr lang="de-DE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Beim Brand einer Lagerhalle hat die Feuerwehr die Information bekommen, dass in der Halle zahlreiche Ionisationsrauchmelder mit Americium 241 gelagert wurden.</a:t>
            </a:r>
          </a:p>
          <a:p>
            <a:pPr marL="107315" indent="0">
              <a:spcAft>
                <a:spcPts val="0"/>
              </a:spcAft>
              <a:buNone/>
            </a:pPr>
            <a:endParaRPr lang="de-DE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>
              <a:buFont typeface="Wingdings" panose="05000000000000000000" pitchFamily="2" charset="2"/>
              <a:buChar char="§"/>
            </a:pPr>
            <a:r>
              <a:rPr lang="de-DE" dirty="0"/>
              <a:t>Welche Erste Hilfe Maßnahmen müssen bei einer Dekontamination eingeleitet werden?</a:t>
            </a:r>
          </a:p>
          <a:p>
            <a:pPr marL="450215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dirty="0"/>
              <a:t>	Bis zu welchem Grenzwert (</a:t>
            </a:r>
            <a:r>
              <a:rPr lang="de-DE" dirty="0" err="1"/>
              <a:t>Bq</a:t>
            </a:r>
            <a:r>
              <a:rPr lang="de-DE" dirty="0"/>
              <a:t>/cm²</a:t>
            </a:r>
            <a:r>
              <a:rPr lang="de-DE" dirty="0" smtClean="0"/>
              <a:t>), darf laut </a:t>
            </a:r>
            <a:r>
              <a:rPr lang="de-DE" dirty="0"/>
              <a:t>StrlSchV Anl.4 </a:t>
            </a:r>
            <a:r>
              <a:rPr lang="de-DE" dirty="0" smtClean="0"/>
              <a:t>das </a:t>
            </a:r>
            <a:r>
              <a:rPr lang="de-DE" dirty="0"/>
              <a:t>Gebäude zum Abriss freigegeben werden?</a:t>
            </a:r>
          </a:p>
          <a:p>
            <a:pPr marL="450215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dirty="0"/>
              <a:t>	Mit welchen Zerfallsprodukten muss laut Zerfallskette zu rechnen sein? </a:t>
            </a:r>
          </a:p>
        </p:txBody>
      </p:sp>
    </p:spTree>
    <p:extLst>
      <p:ext uri="{BB962C8B-B14F-4D97-AF65-F5344CB8AC3E}">
        <p14:creationId xmlns:p14="http://schemas.microsoft.com/office/powerpoint/2010/main" val="39006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LANUV </a:t>
            </a:r>
            <a:fld id="{55595FDE-CEDF-4B40-93E3-73D3D626CFE8}" type="datetime1">
              <a:rPr lang="de-DE" smtClean="0"/>
              <a:t>26.03.2024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9F2DFB4-3A6B-0D40-BE1C-30F02DD12951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de-DE" dirty="0" smtClean="0"/>
              <a:t>Recherche in IGS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546751" y="1812994"/>
            <a:ext cx="8059738" cy="3131629"/>
          </a:xfrm>
        </p:spPr>
        <p:txBody>
          <a:bodyPr/>
          <a:lstStyle/>
          <a:p>
            <a:pPr marL="0" indent="0">
              <a:buNone/>
            </a:pPr>
            <a:r>
              <a:rPr lang="de-DE" b="1" dirty="0" smtClean="0"/>
              <a:t>6. In </a:t>
            </a:r>
            <a:r>
              <a:rPr lang="de-DE" b="1" dirty="0"/>
              <a:t>einem Gewerbegebiet soll eine Anlage zur Herstellung von Gasen z.B. Ammoniak gebaut werden</a:t>
            </a:r>
            <a:r>
              <a:rPr lang="de-DE" b="1" dirty="0" smtClean="0"/>
              <a:t>.</a:t>
            </a:r>
          </a:p>
          <a:p>
            <a:pPr marL="457200" indent="-457200">
              <a:buAutoNum type="arabicPeriod"/>
            </a:pPr>
            <a:endParaRPr lang="de-DE" dirty="0"/>
          </a:p>
          <a:p>
            <a:r>
              <a:rPr lang="de-DE" b="1" dirty="0"/>
              <a:t>1.1 	Wie groß muss laut Abstandserlass NRW der Abstand zwischen Industrie und Wohngebiet sein?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14585736"/>
      </p:ext>
    </p:extLst>
  </p:cSld>
  <p:clrMapOvr>
    <a:masterClrMapping/>
  </p:clrMapOvr>
</p:sld>
</file>

<file path=ppt/theme/theme1.xml><?xml version="1.0" encoding="utf-8"?>
<a:theme xmlns:a="http://schemas.openxmlformats.org/drawingml/2006/main" name="LANUV_PowerPoint_Master Allgemein_vorlage - Kopie">
  <a:themeElements>
    <a:clrScheme name="LANUV">
      <a:dk1>
        <a:srgbClr val="3C3C3C"/>
      </a:dk1>
      <a:lt1>
        <a:srgbClr val="DADADA"/>
      </a:lt1>
      <a:dk2>
        <a:srgbClr val="9D9D9D"/>
      </a:dk2>
      <a:lt2>
        <a:srgbClr val="FFFFFF"/>
      </a:lt2>
      <a:accent1>
        <a:srgbClr val="575757"/>
      </a:accent1>
      <a:accent2>
        <a:srgbClr val="E84E0F"/>
      </a:accent2>
      <a:accent3>
        <a:srgbClr val="F39200"/>
      </a:accent3>
      <a:accent4>
        <a:srgbClr val="AFCA0B"/>
      </a:accent4>
      <a:accent5>
        <a:srgbClr val="009FE3"/>
      </a:accent5>
      <a:accent6>
        <a:srgbClr val="003063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ANUV_Allgemein_4-3 - Start.potx" id="{4CC53764-6424-4E0D-8C8F-502C60AB4800}" vid="{2FDB941B-4DE3-4082-A1C7-A2D9AE3F53C6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447</Words>
  <Application>Microsoft Office PowerPoint</Application>
  <PresentationFormat>Bildschirmpräsentation (4:3)</PresentationFormat>
  <Paragraphs>79</Paragraphs>
  <Slides>7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Arial</vt:lpstr>
      <vt:lpstr>Arial Hebrew</vt:lpstr>
      <vt:lpstr>Calibri</vt:lpstr>
      <vt:lpstr>Lucida Grande</vt:lpstr>
      <vt:lpstr>Times New Roman</vt:lpstr>
      <vt:lpstr>Wingdings</vt:lpstr>
      <vt:lpstr>LANUV_PowerPoint_Master Allgemein_vorlage - Kopie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LANUV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Golücke-Arens, Petra</dc:creator>
  <cp:lastModifiedBy>Golücke-Arens, Petra</cp:lastModifiedBy>
  <cp:revision>85</cp:revision>
  <cp:lastPrinted>2023-03-23T08:55:46Z</cp:lastPrinted>
  <dcterms:created xsi:type="dcterms:W3CDTF">2022-05-02T06:47:46Z</dcterms:created>
  <dcterms:modified xsi:type="dcterms:W3CDTF">2024-03-26T11:26:36Z</dcterms:modified>
</cp:coreProperties>
</file>